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2" r:id="rId5"/>
    <p:sldId id="342" r:id="rId6"/>
    <p:sldId id="344" r:id="rId7"/>
    <p:sldId id="345" r:id="rId8"/>
    <p:sldId id="346" r:id="rId9"/>
    <p:sldId id="347" r:id="rId10"/>
    <p:sldId id="334" r:id="rId11"/>
    <p:sldId id="267" r:id="rId12"/>
    <p:sldId id="350" r:id="rId13"/>
    <p:sldId id="264" r:id="rId14"/>
    <p:sldId id="349" r:id="rId15"/>
    <p:sldId id="351" r:id="rId16"/>
    <p:sldId id="337" r:id="rId17"/>
  </p:sldIdLst>
  <p:sldSz cx="12192000" cy="6858000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74B171-D358-68F1-8A5A-AC4E75BDFD07}" name="S Hank" initials="SH" userId="bc5fac2757ccf3e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92D050"/>
    <a:srgbClr val="757575"/>
    <a:srgbClr val="8FAADD"/>
    <a:srgbClr val="E4DCC8"/>
    <a:srgbClr val="FFAA11"/>
    <a:srgbClr val="BAA269"/>
    <a:srgbClr val="146633"/>
    <a:srgbClr val="1A9397"/>
    <a:srgbClr val="DE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00"/>
    <p:restoredTop sz="95761"/>
  </p:normalViewPr>
  <p:slideViewPr>
    <p:cSldViewPr snapToGrid="0" snapToObjects="1">
      <p:cViewPr varScale="1">
        <p:scale>
          <a:sx n="89" d="100"/>
          <a:sy n="89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[銷貨統計-科德+嘉吉+嘉財+嘉駿+嘉皇+百景+分公司-2021.xls]樞紐!樞紐分析表7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樞紐!$P$4:$P$5</c:f>
              <c:strCache>
                <c:ptCount val="1"/>
                <c:pt idx="0">
                  <c:v>加總 - 合計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D0-BF4D-B89F-C905E6D5BC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D0-BF4D-B89F-C905E6D5BC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D0-BF4D-B89F-C905E6D5BC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D0-BF4D-B89F-C905E6D5BC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D0-BF4D-B89F-C905E6D5BC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0D0-BF4D-B89F-C905E6D5BC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0D0-BF4D-B89F-C905E6D5BC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0D0-BF4D-B89F-C905E6D5BC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0D0-BF4D-B89F-C905E6D5BCF0}"/>
              </c:ext>
            </c:extLst>
          </c:dPt>
          <c:dLbls>
            <c:dLbl>
              <c:idx val="0"/>
              <c:layout>
                <c:manualLayout>
                  <c:x val="9.0322149804583279E-2"/>
                  <c:y val="8.856727552535451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684086-725C-40AC-B7FD-A3C4D18A1E92}" type="CATEGORYNAME">
                      <a:rPr lang="en-US" altLang="zh-TW" smtClean="0"/>
                      <a:pPr>
                        <a:defRPr sz="2000"/>
                      </a:pPr>
                      <a:t>[類別名稱]</a:t>
                    </a:fld>
                    <a:fld id="{EAC6E5BC-67C5-4918-B672-EDC6F952A60E}" type="PERCENTAGE">
                      <a:rPr lang="en-US" altLang="zh-TW" baseline="0" smtClean="0"/>
                      <a:pPr>
                        <a:defRPr sz="2000"/>
                      </a:pPr>
                      <a:t>[百分比]</a:t>
                    </a:fld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07906448770055"/>
                      <c:h val="7.74990231029509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9704471904724533E-2"/>
                  <c:y val="2.4745696781784007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 smtClean="0"/>
                      <a:t>L </a:t>
                    </a:r>
                    <a:fld id="{544B8DC1-92F1-4A82-B7B9-AB828CF20D8F}" type="PERCENTAGE">
                      <a:rPr lang="en-US" altLang="zh-TW" baseline="0" smtClean="0"/>
                      <a:pPr/>
                      <a:t>[百分比]</a:t>
                    </a:fld>
                    <a:endParaRPr lang="en-US" altLang="zh-TW" dirty="0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D0-BF4D-B89F-C905E6D5BCF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2148561794851559E-2"/>
                  <c:y val="1.08184041381465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157764-6C38-4FF8-9BFF-3D07845BDE83}" type="CATEGORYNAME">
                      <a:rPr lang="zh-TW" altLang="en-US" smtClean="0"/>
                      <a:pPr>
                        <a:defRPr sz="2000"/>
                      </a:pPr>
                      <a:t>[類別名稱]</a:t>
                    </a:fld>
                    <a:fld id="{28F835AB-F100-496E-BE4F-1A1C12E89146}" type="PERCENTAGE">
                      <a:rPr lang="en-US" altLang="zh-TW" baseline="0" smtClean="0"/>
                      <a:pPr>
                        <a:defRPr sz="2000"/>
                      </a:pPr>
                      <a:t>[百分比]</a:t>
                    </a:fld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7795505493643"/>
                      <c:h val="8.505770866538679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5210329584837434E-2"/>
                  <c:y val="2.6995305580127971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 smtClean="0"/>
                      <a:t>P </a:t>
                    </a:r>
                    <a:fld id="{E7A23291-FA35-4546-BBA5-92ACE0E629EC}" type="PERCENTAGE">
                      <a:rPr lang="en-US" altLang="zh-TW" baseline="0" smtClean="0"/>
                      <a:pPr/>
                      <a:t>[百分比]</a:t>
                    </a:fld>
                    <a:endParaRPr lang="en-US" altLang="zh-TW" dirty="0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0D0-BF4D-B89F-C905E6D5BCF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3.827209737482342E-2"/>
                  <c:y val="2.24960879834398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mtClean="0"/>
                      <a:t>C </a:t>
                    </a:r>
                    <a:fld id="{12E73823-B8DE-4AAB-A83E-E638C7C3A80E}" type="PERCENTAGE">
                      <a:rPr lang="en-US" altLang="zh-TW" baseline="0" smtClean="0"/>
                      <a:pPr/>
                      <a:t>[百分比]</a:t>
                    </a:fld>
                    <a:endParaRPr lang="en-US" altLang="zh-TW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056309887545127"/>
                  <c:y val="-4.4992175966880087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 smtClean="0"/>
                      <a:t>D </a:t>
                    </a:r>
                    <a:fld id="{F4ED3F35-CB40-4574-B51B-58E92B7E281B}" type="PERCENTAGE">
                      <a:rPr lang="en-US" altLang="zh-TW" baseline="0" smtClean="0"/>
                      <a:pPr/>
                      <a:t>[百分比]</a:t>
                    </a:fld>
                    <a:endParaRPr lang="en-US" altLang="zh-TW" dirty="0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0D0-BF4D-B89F-C905E6D5BCF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6.7358891379689215E-2"/>
                  <c:y val="1.3497652790064027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 smtClean="0"/>
                      <a:t>S </a:t>
                    </a:r>
                    <a:fld id="{7093F235-3E80-4893-B051-1200B44F50C5}" type="PERCENTAGE">
                      <a:rPr lang="en-US" altLang="zh-TW" baseline="0" smtClean="0"/>
                      <a:pPr/>
                      <a:t>[百分比]</a:t>
                    </a:fld>
                    <a:endParaRPr lang="en-US" altLang="zh-TW" dirty="0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0D0-BF4D-B89F-C905E6D5BCF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6.1235355799717471E-2"/>
                  <c:y val="6.7488263950320135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baseline="0" dirty="0" smtClean="0"/>
                      <a:t>W </a:t>
                    </a:r>
                    <a:fld id="{27B2CF12-796C-4B57-8358-7F1CFFFA9327}" type="PERCENTAGE">
                      <a:rPr lang="en-US" altLang="zh-TW" baseline="0" smtClean="0"/>
                      <a:pPr/>
                      <a:t>[百分比]</a:t>
                    </a:fld>
                    <a:endParaRPr lang="en-US" altLang="zh-TW" baseline="0" dirty="0" smtClean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0D0-BF4D-B89F-C905E6D5BCF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樞紐!$O$6:$O$15</c:f>
              <c:strCache>
                <c:ptCount val="9"/>
                <c:pt idx="0">
                  <c:v>Lighting</c:v>
                </c:pt>
                <c:pt idx="1">
                  <c:v>光寶集團</c:v>
                </c:pt>
                <c:pt idx="2">
                  <c:v>其他</c:v>
                </c:pt>
                <c:pt idx="3">
                  <c:v>致伸集團</c:v>
                </c:pt>
                <c:pt idx="4">
                  <c:v>群光集團</c:v>
                </c:pt>
                <c:pt idx="5">
                  <c:v>達方集團</c:v>
                </c:pt>
                <c:pt idx="6">
                  <c:v>精元集團</c:v>
                </c:pt>
                <c:pt idx="7">
                  <c:v>緯創集團</c:v>
                </c:pt>
                <c:pt idx="8">
                  <c:v>(空白)</c:v>
                </c:pt>
              </c:strCache>
            </c:strRef>
          </c:cat>
          <c:val>
            <c:numRef>
              <c:f>樞紐!$P$6:$P$15</c:f>
              <c:numCache>
                <c:formatCode>_(* #,##0_);_(* \(#,##0\);_(* "-"_);_(@_)</c:formatCode>
                <c:ptCount val="9"/>
                <c:pt idx="0">
                  <c:v>51293766</c:v>
                </c:pt>
                <c:pt idx="1">
                  <c:v>673406505</c:v>
                </c:pt>
                <c:pt idx="2">
                  <c:v>92448394</c:v>
                </c:pt>
                <c:pt idx="3">
                  <c:v>214998329</c:v>
                </c:pt>
                <c:pt idx="4">
                  <c:v>171095778</c:v>
                </c:pt>
                <c:pt idx="5">
                  <c:v>390268768</c:v>
                </c:pt>
                <c:pt idx="6">
                  <c:v>776655127</c:v>
                </c:pt>
                <c:pt idx="7">
                  <c:v>399089788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0D0-BF4D-B89F-C905E6D5BCF0}"/>
            </c:ext>
          </c:extLst>
        </c:ser>
        <c:ser>
          <c:idx val="1"/>
          <c:order val="1"/>
          <c:tx>
            <c:strRef>
              <c:f>樞紐!$Q$4:$Q$5</c:f>
              <c:strCache>
                <c:ptCount val="1"/>
                <c:pt idx="0">
                  <c:v>加總 - 合計2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0D0-BF4D-B89F-C905E6D5BC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0D0-BF4D-B89F-C905E6D5BC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0D0-BF4D-B89F-C905E6D5BC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0D0-BF4D-B89F-C905E6D5BC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0D0-BF4D-B89F-C905E6D5BC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0D0-BF4D-B89F-C905E6D5BC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0D0-BF4D-B89F-C905E6D5BC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0D0-BF4D-B89F-C905E6D5BC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0D0-BF4D-B89F-C905E6D5BC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樞紐!$O$6:$O$15</c:f>
              <c:strCache>
                <c:ptCount val="9"/>
                <c:pt idx="0">
                  <c:v>Lighting</c:v>
                </c:pt>
                <c:pt idx="1">
                  <c:v>光寶集團</c:v>
                </c:pt>
                <c:pt idx="2">
                  <c:v>其他</c:v>
                </c:pt>
                <c:pt idx="3">
                  <c:v>致伸集團</c:v>
                </c:pt>
                <c:pt idx="4">
                  <c:v>群光集團</c:v>
                </c:pt>
                <c:pt idx="5">
                  <c:v>達方集團</c:v>
                </c:pt>
                <c:pt idx="6">
                  <c:v>精元集團</c:v>
                </c:pt>
                <c:pt idx="7">
                  <c:v>緯創集團</c:v>
                </c:pt>
                <c:pt idx="8">
                  <c:v>(空白)</c:v>
                </c:pt>
              </c:strCache>
            </c:strRef>
          </c:cat>
          <c:val>
            <c:numRef>
              <c:f>樞紐!$Q$6:$Q$15</c:f>
              <c:numCache>
                <c:formatCode>0.00%</c:formatCode>
                <c:ptCount val="9"/>
                <c:pt idx="0">
                  <c:v>1.8522577028713651E-2</c:v>
                </c:pt>
                <c:pt idx="1">
                  <c:v>0.24317231572544984</c:v>
                </c:pt>
                <c:pt idx="2">
                  <c:v>3.3383832628820213E-2</c:v>
                </c:pt>
                <c:pt idx="3">
                  <c:v>7.7637565351454607E-2</c:v>
                </c:pt>
                <c:pt idx="4">
                  <c:v>6.178401342753212E-2</c:v>
                </c:pt>
                <c:pt idx="5">
                  <c:v>0.14092908126849524</c:v>
                </c:pt>
                <c:pt idx="6">
                  <c:v>0.28045619451305026</c:v>
                </c:pt>
                <c:pt idx="7">
                  <c:v>0.14411442005648409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E0D0-BF4D-B89F-C905E6D5BCF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單位新台幣仟元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營業收入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工作表1!$A$12:$A$20</c:f>
              <c:strCache>
                <c:ptCount val="9"/>
                <c:pt idx="0">
                  <c:v>108Q3</c:v>
                </c:pt>
                <c:pt idx="1">
                  <c:v>108Q4</c:v>
                </c:pt>
                <c:pt idx="2">
                  <c:v>109Q1</c:v>
                </c:pt>
                <c:pt idx="3">
                  <c:v>109Q2</c:v>
                </c:pt>
                <c:pt idx="4">
                  <c:v>109Q3</c:v>
                </c:pt>
                <c:pt idx="5">
                  <c:v>109Q4</c:v>
                </c:pt>
                <c:pt idx="6">
                  <c:v>110Q1</c:v>
                </c:pt>
                <c:pt idx="7">
                  <c:v>110Q2</c:v>
                </c:pt>
                <c:pt idx="8">
                  <c:v>110Q3</c:v>
                </c:pt>
              </c:strCache>
            </c:strRef>
          </c:cat>
          <c:val>
            <c:numRef>
              <c:f>工作表1!$B$12:$B$20</c:f>
              <c:numCache>
                <c:formatCode>#,##0_ </c:formatCode>
                <c:ptCount val="9"/>
                <c:pt idx="0">
                  <c:v>602192</c:v>
                </c:pt>
                <c:pt idx="1">
                  <c:v>581872</c:v>
                </c:pt>
                <c:pt idx="2">
                  <c:v>460801</c:v>
                </c:pt>
                <c:pt idx="3">
                  <c:v>941244</c:v>
                </c:pt>
                <c:pt idx="4">
                  <c:v>1124071</c:v>
                </c:pt>
                <c:pt idx="5">
                  <c:v>1192531</c:v>
                </c:pt>
                <c:pt idx="6">
                  <c:v>1007556</c:v>
                </c:pt>
                <c:pt idx="7">
                  <c:v>915108</c:v>
                </c:pt>
                <c:pt idx="8">
                  <c:v>874898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B6-6845-8772-EC786DE5B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10535264"/>
        <c:axId val="-1010529280"/>
      </c:barChart>
      <c:lineChart>
        <c:grouping val="standard"/>
        <c:varyColors val="0"/>
        <c:ser>
          <c:idx val="1"/>
          <c:order val="1"/>
          <c:tx>
            <c:v>營業毛利率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工作表1!$A$12:$A$20</c:f>
              <c:strCache>
                <c:ptCount val="9"/>
                <c:pt idx="0">
                  <c:v>108Q3</c:v>
                </c:pt>
                <c:pt idx="1">
                  <c:v>108Q4</c:v>
                </c:pt>
                <c:pt idx="2">
                  <c:v>109Q1</c:v>
                </c:pt>
                <c:pt idx="3">
                  <c:v>109Q2</c:v>
                </c:pt>
                <c:pt idx="4">
                  <c:v>109Q3</c:v>
                </c:pt>
                <c:pt idx="5">
                  <c:v>109Q4</c:v>
                </c:pt>
                <c:pt idx="6">
                  <c:v>110Q1</c:v>
                </c:pt>
                <c:pt idx="7">
                  <c:v>110Q2</c:v>
                </c:pt>
                <c:pt idx="8">
                  <c:v>110Q3</c:v>
                </c:pt>
              </c:strCache>
            </c:strRef>
          </c:cat>
          <c:val>
            <c:numRef>
              <c:f>工作表1!$D$12:$D$20</c:f>
              <c:numCache>
                <c:formatCode>0%</c:formatCode>
                <c:ptCount val="9"/>
                <c:pt idx="0">
                  <c:v>0.28295626643993943</c:v>
                </c:pt>
                <c:pt idx="1">
                  <c:v>0.3296721615750543</c:v>
                </c:pt>
                <c:pt idx="2">
                  <c:v>0.2479747222770784</c:v>
                </c:pt>
                <c:pt idx="3">
                  <c:v>0.4119909396500801</c:v>
                </c:pt>
                <c:pt idx="4">
                  <c:v>0.40946256953519838</c:v>
                </c:pt>
                <c:pt idx="5">
                  <c:v>0.389506017034358</c:v>
                </c:pt>
                <c:pt idx="6">
                  <c:v>0.34853844352075714</c:v>
                </c:pt>
                <c:pt idx="7">
                  <c:v>0.34777097348072578</c:v>
                </c:pt>
                <c:pt idx="8">
                  <c:v>0.30351195225043376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B6-6845-8772-EC786DE5B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10534176"/>
        <c:axId val="-1010534720"/>
      </c:lineChart>
      <c:catAx>
        <c:axId val="-10105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010529280"/>
        <c:crosses val="autoZero"/>
        <c:auto val="1"/>
        <c:lblAlgn val="ctr"/>
        <c:lblOffset val="100"/>
        <c:noMultiLvlLbl val="0"/>
      </c:catAx>
      <c:valAx>
        <c:axId val="-10105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010535264"/>
        <c:crosses val="autoZero"/>
        <c:crossBetween val="between"/>
      </c:valAx>
      <c:valAx>
        <c:axId val="-101053472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010534176"/>
        <c:crosses val="max"/>
        <c:crossBetween val="between"/>
      </c:valAx>
      <c:catAx>
        <c:axId val="-101053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1053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zh-T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500" baseline="0"/>
              <a:t>單位：新台幣仟元 </a:t>
            </a:r>
            <a:r>
              <a:rPr lang="en-US" altLang="zh-TW" sz="1500" baseline="0"/>
              <a:t>/ %</a:t>
            </a:r>
            <a:endParaRPr lang="zh-TW" altLang="en-US" sz="1500" baseline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稅後淨利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045248015777034E-17"/>
                  <c:y val="9.9585075255343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5248015777034E-17"/>
                  <c:y val="9.9585075255343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92896174863388E-2"/>
                  <c:y val="-9.9585075255344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639344262295072E-2"/>
                  <c:y val="-3.485477633937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工作表1!$A$12:$A$20</c:f>
              <c:strCache>
                <c:ptCount val="9"/>
                <c:pt idx="0">
                  <c:v>108Q3</c:v>
                </c:pt>
                <c:pt idx="1">
                  <c:v>108Q4</c:v>
                </c:pt>
                <c:pt idx="2">
                  <c:v>109Q1</c:v>
                </c:pt>
                <c:pt idx="3">
                  <c:v>109Q2</c:v>
                </c:pt>
                <c:pt idx="4">
                  <c:v>109Q3</c:v>
                </c:pt>
                <c:pt idx="5">
                  <c:v>109Q4</c:v>
                </c:pt>
                <c:pt idx="6">
                  <c:v>110Q1</c:v>
                </c:pt>
                <c:pt idx="7">
                  <c:v>110Q2</c:v>
                </c:pt>
                <c:pt idx="8">
                  <c:v>110Q3</c:v>
                </c:pt>
              </c:strCache>
            </c:strRef>
          </c:cat>
          <c:val>
            <c:numRef>
              <c:f>工作表1!$E$12:$E$20</c:f>
              <c:numCache>
                <c:formatCode>#,##0_ </c:formatCode>
                <c:ptCount val="9"/>
                <c:pt idx="0">
                  <c:v>42337</c:v>
                </c:pt>
                <c:pt idx="1">
                  <c:v>53419</c:v>
                </c:pt>
                <c:pt idx="2">
                  <c:v>39591</c:v>
                </c:pt>
                <c:pt idx="3">
                  <c:v>227128</c:v>
                </c:pt>
                <c:pt idx="4">
                  <c:v>245926</c:v>
                </c:pt>
                <c:pt idx="5">
                  <c:v>229599</c:v>
                </c:pt>
                <c:pt idx="6">
                  <c:v>185293</c:v>
                </c:pt>
                <c:pt idx="7">
                  <c:v>161757</c:v>
                </c:pt>
                <c:pt idx="8">
                  <c:v>127719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82-904E-9759-B49ABB09F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10530368"/>
        <c:axId val="-1010532000"/>
      </c:barChart>
      <c:lineChart>
        <c:grouping val="standard"/>
        <c:varyColors val="0"/>
        <c:ser>
          <c:idx val="1"/>
          <c:order val="1"/>
          <c:tx>
            <c:v>稅後純益率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969106320726305E-2"/>
                  <c:y val="-8.123554497148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327868852459066E-2"/>
                  <c:y val="-6.909479126929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752205154683535E-2"/>
                  <c:y val="-8.726357856223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027322404371586E-3"/>
                  <c:y val="7.7485814027616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966806020427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018099206310814E-16"/>
                  <c:y val="6.970955267874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018099206310814E-16"/>
                  <c:y val="6.970955267874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18099206310814E-16"/>
                  <c:y val="0.11452283654364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322404371584699E-3"/>
                  <c:y val="7.4688806441507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182-904E-9759-B49ABB09FE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工作表1!$A$12:$A$20</c:f>
              <c:strCache>
                <c:ptCount val="9"/>
                <c:pt idx="0">
                  <c:v>108Q3</c:v>
                </c:pt>
                <c:pt idx="1">
                  <c:v>108Q4</c:v>
                </c:pt>
                <c:pt idx="2">
                  <c:v>109Q1</c:v>
                </c:pt>
                <c:pt idx="3">
                  <c:v>109Q2</c:v>
                </c:pt>
                <c:pt idx="4">
                  <c:v>109Q3</c:v>
                </c:pt>
                <c:pt idx="5">
                  <c:v>109Q4</c:v>
                </c:pt>
                <c:pt idx="6">
                  <c:v>110Q1</c:v>
                </c:pt>
                <c:pt idx="7">
                  <c:v>110Q2</c:v>
                </c:pt>
                <c:pt idx="8">
                  <c:v>110Q3</c:v>
                </c:pt>
              </c:strCache>
            </c:strRef>
          </c:cat>
          <c:val>
            <c:numRef>
              <c:f>工作表1!$F$12:$F$20</c:f>
              <c:numCache>
                <c:formatCode>0%</c:formatCode>
                <c:ptCount val="9"/>
                <c:pt idx="0">
                  <c:v>7.0304819725270348E-2</c:v>
                </c:pt>
                <c:pt idx="1">
                  <c:v>9.1805414249181955E-2</c:v>
                </c:pt>
                <c:pt idx="2">
                  <c:v>8.5917782296479395E-2</c:v>
                </c:pt>
                <c:pt idx="3">
                  <c:v>0.24130618628113432</c:v>
                </c:pt>
                <c:pt idx="4">
                  <c:v>0.21878155383423289</c:v>
                </c:pt>
                <c:pt idx="5">
                  <c:v>0.19253084406191537</c:v>
                </c:pt>
                <c:pt idx="6">
                  <c:v>0.18390342571529522</c:v>
                </c:pt>
                <c:pt idx="7">
                  <c:v>0.17676274275823181</c:v>
                </c:pt>
                <c:pt idx="8">
                  <c:v>0.14598158871091257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B182-904E-9759-B49ABB09F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10533088"/>
        <c:axId val="-1010532544"/>
      </c:lineChart>
      <c:catAx>
        <c:axId val="-10105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010532000"/>
        <c:crosses val="autoZero"/>
        <c:auto val="1"/>
        <c:lblAlgn val="ctr"/>
        <c:lblOffset val="100"/>
        <c:noMultiLvlLbl val="0"/>
      </c:catAx>
      <c:valAx>
        <c:axId val="-101053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010530368"/>
        <c:crosses val="autoZero"/>
        <c:crossBetween val="between"/>
      </c:valAx>
      <c:valAx>
        <c:axId val="-101053254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010533088"/>
        <c:crosses val="max"/>
        <c:crossBetween val="between"/>
      </c:valAx>
      <c:catAx>
        <c:axId val="-1010533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10532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28FF2-18CD-C742-8F45-7CE0A3A36751}" type="doc">
      <dgm:prSet loTypeId="urn:microsoft.com/office/officeart/2008/layout/VerticalCurvedLis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865B6627-6B19-0E4B-BFF2-37CC7AC3F8A9}">
      <dgm:prSet phldrT="[文字]" custT="1"/>
      <dgm:spPr>
        <a:ln w="25400">
          <a:solidFill>
            <a:srgbClr val="BAA269"/>
          </a:solidFill>
        </a:ln>
      </dgm:spPr>
      <dgm:t>
        <a:bodyPr/>
        <a:lstStyle/>
        <a:p>
          <a:pPr>
            <a:lnSpc>
              <a:spcPct val="60000"/>
            </a:lnSpc>
            <a:spcBef>
              <a:spcPts val="0"/>
            </a:spcBef>
            <a:buNone/>
          </a:pPr>
          <a:r>
            <a: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Quality</a:t>
          </a:r>
          <a:r>
            <a:rPr lang="zh-TW" altLang="en-US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質量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000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D857E3B-E74E-5449-B562-2996139C965A}" type="parTrans" cxnId="{6A18356D-0089-3B4F-936B-B5BE95D75119}">
      <dgm:prSet/>
      <dgm:spPr/>
      <dgm:t>
        <a:bodyPr/>
        <a:lstStyle/>
        <a:p>
          <a:endParaRPr lang="zh-TW" altLang="en-US"/>
        </a:p>
      </dgm:t>
    </dgm:pt>
    <dgm:pt modelId="{3B67DBE0-C279-ED4B-AC65-DD2568C1057B}" type="sibTrans" cxnId="{6A18356D-0089-3B4F-936B-B5BE95D75119}">
      <dgm:prSet/>
      <dgm:spPr>
        <a:ln w="25400">
          <a:solidFill>
            <a:srgbClr val="146633"/>
          </a:solidFill>
        </a:ln>
      </dgm:spPr>
      <dgm:t>
        <a:bodyPr/>
        <a:lstStyle/>
        <a:p>
          <a:endParaRPr lang="zh-TW" altLang="en-US"/>
        </a:p>
      </dgm:t>
    </dgm:pt>
    <dgm:pt modelId="{7C3FB9E4-707C-1C41-BBE4-1861F90B1314}">
      <dgm:prSet phldrT="[文字]" custT="1"/>
      <dgm:spPr>
        <a:ln w="25400">
          <a:solidFill>
            <a:srgbClr val="BAA269"/>
          </a:solidFill>
        </a:ln>
      </dgm:spPr>
      <dgm:t>
        <a:bodyPr/>
        <a:lstStyle/>
        <a:p>
          <a:pPr>
            <a:lnSpc>
              <a:spcPct val="60000"/>
            </a:lnSpc>
            <a:buNone/>
          </a:pPr>
          <a:r>
            <a: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Delivery 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輸送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000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381EDA9-BE95-4C47-B4B6-9B2C4535CE6C}" type="parTrans" cxnId="{F160007F-E377-DA42-8952-863FD13929A3}">
      <dgm:prSet/>
      <dgm:spPr/>
      <dgm:t>
        <a:bodyPr/>
        <a:lstStyle/>
        <a:p>
          <a:endParaRPr lang="zh-TW" altLang="en-US"/>
        </a:p>
      </dgm:t>
    </dgm:pt>
    <dgm:pt modelId="{2EB0DEF2-6CD3-F740-9859-B08CB937D6D6}" type="sibTrans" cxnId="{F160007F-E377-DA42-8952-863FD13929A3}">
      <dgm:prSet/>
      <dgm:spPr>
        <a:ln w="25400">
          <a:solidFill>
            <a:srgbClr val="146633"/>
          </a:solidFill>
        </a:ln>
      </dgm:spPr>
      <dgm:t>
        <a:bodyPr/>
        <a:lstStyle/>
        <a:p>
          <a:endParaRPr lang="zh-TW" altLang="en-US"/>
        </a:p>
      </dgm:t>
    </dgm:pt>
    <dgm:pt modelId="{E7EEC49D-5DA9-584A-A982-629FE42400C6}">
      <dgm:prSet phldrT="[文字]" custT="1"/>
      <dgm:spPr>
        <a:ln w="25400">
          <a:solidFill>
            <a:srgbClr val="BAA269"/>
          </a:solidFill>
        </a:ln>
      </dgm:spPr>
      <dgm:t>
        <a:bodyPr/>
        <a:lstStyle/>
        <a:p>
          <a:pPr>
            <a:lnSpc>
              <a:spcPct val="60000"/>
            </a:lnSpc>
            <a:buNone/>
          </a:pPr>
          <a:r>
            <a: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Cost 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成本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</a:p>
      </dgm:t>
    </dgm:pt>
    <dgm:pt modelId="{B3B647A4-1E02-E745-AC1B-104BA4D508BB}" type="parTrans" cxnId="{78C3942F-8B99-9745-9AF3-BB54F1293A67}">
      <dgm:prSet/>
      <dgm:spPr/>
      <dgm:t>
        <a:bodyPr/>
        <a:lstStyle/>
        <a:p>
          <a:endParaRPr lang="zh-TW" altLang="en-US"/>
        </a:p>
      </dgm:t>
    </dgm:pt>
    <dgm:pt modelId="{5E913859-7386-3F4C-9166-12000E21A0B3}" type="sibTrans" cxnId="{78C3942F-8B99-9745-9AF3-BB54F1293A67}">
      <dgm:prSet/>
      <dgm:spPr>
        <a:ln w="25400">
          <a:solidFill>
            <a:srgbClr val="146633"/>
          </a:solidFill>
        </a:ln>
      </dgm:spPr>
      <dgm:t>
        <a:bodyPr/>
        <a:lstStyle/>
        <a:p>
          <a:endParaRPr lang="zh-TW" altLang="en-US"/>
        </a:p>
      </dgm:t>
    </dgm:pt>
    <dgm:pt modelId="{87E65DC5-C0AF-634F-85EA-75F868704117}">
      <dgm:prSet phldrT="[文字]" custT="1"/>
      <dgm:spPr>
        <a:ln w="25400">
          <a:solidFill>
            <a:srgbClr val="BAA269"/>
          </a:solidFill>
        </a:ln>
      </dgm:spPr>
      <dgm:t>
        <a:bodyPr/>
        <a:lstStyle/>
        <a:p>
          <a:pPr>
            <a:lnSpc>
              <a:spcPct val="60000"/>
            </a:lnSpc>
            <a:buNone/>
          </a:pPr>
          <a:r>
            <a: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Service 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服務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000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4DE0003-0F5A-114E-940A-3735AA2B6DC1}" type="parTrans" cxnId="{07C7B1AA-B902-9F41-97D4-38FBAB92A93E}">
      <dgm:prSet/>
      <dgm:spPr/>
      <dgm:t>
        <a:bodyPr/>
        <a:lstStyle/>
        <a:p>
          <a:endParaRPr lang="zh-TW" altLang="en-US"/>
        </a:p>
      </dgm:t>
    </dgm:pt>
    <dgm:pt modelId="{4C0D3947-23FE-0744-8DDB-2611701CBD03}" type="sibTrans" cxnId="{07C7B1AA-B902-9F41-97D4-38FBAB92A93E}">
      <dgm:prSet/>
      <dgm:spPr>
        <a:ln w="25400">
          <a:solidFill>
            <a:srgbClr val="146633"/>
          </a:solidFill>
        </a:ln>
      </dgm:spPr>
      <dgm:t>
        <a:bodyPr/>
        <a:lstStyle/>
        <a:p>
          <a:endParaRPr lang="zh-TW" altLang="en-US"/>
        </a:p>
      </dgm:t>
    </dgm:pt>
    <dgm:pt modelId="{8D304974-16F5-1145-9C29-3A7B093AD5D6}">
      <dgm:prSet phldrT="[文字]" custT="1"/>
      <dgm:spPr>
        <a:ln w="25400">
          <a:solidFill>
            <a:srgbClr val="BAA269"/>
          </a:solidFill>
        </a:ln>
      </dgm:spPr>
      <dgm:t>
        <a:bodyPr/>
        <a:lstStyle/>
        <a:p>
          <a:pPr>
            <a:lnSpc>
              <a:spcPct val="60000"/>
            </a:lnSpc>
            <a:buNone/>
          </a:pPr>
          <a:r>
            <a:rPr lang="en-US" altLang="zh-TW" sz="2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Technology 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技術</a:t>
          </a:r>
          <a:r>
            <a: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000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21E5DA1-05D6-A847-BA51-85444374E6C7}" type="parTrans" cxnId="{D9FD44E0-5DB1-5F49-B4AB-CD95156A0336}">
      <dgm:prSet/>
      <dgm:spPr/>
      <dgm:t>
        <a:bodyPr/>
        <a:lstStyle/>
        <a:p>
          <a:endParaRPr lang="zh-TW" altLang="en-US"/>
        </a:p>
      </dgm:t>
    </dgm:pt>
    <dgm:pt modelId="{3C35BC1F-54DF-F14F-895C-10451E7EAF3B}" type="sibTrans" cxnId="{D9FD44E0-5DB1-5F49-B4AB-CD95156A0336}">
      <dgm:prSet/>
      <dgm:spPr>
        <a:ln w="25400">
          <a:solidFill>
            <a:srgbClr val="146633"/>
          </a:solidFill>
        </a:ln>
      </dgm:spPr>
      <dgm:t>
        <a:bodyPr/>
        <a:lstStyle/>
        <a:p>
          <a:endParaRPr lang="zh-TW" altLang="en-US"/>
        </a:p>
      </dgm:t>
    </dgm:pt>
    <dgm:pt modelId="{3021A601-9F9A-1145-8497-3C8C3F0C1F78}">
      <dgm:prSet custT="1"/>
      <dgm:spPr/>
      <dgm:t>
        <a:bodyPr/>
        <a:lstStyle/>
        <a:p>
          <a:pPr>
            <a:lnSpc>
              <a:spcPct val="60000"/>
            </a:lnSpc>
            <a:spcBef>
              <a:spcPts val="0"/>
            </a:spcBef>
            <a:buFontTx/>
            <a:buNone/>
          </a:pPr>
          <a:r>
            <a: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優良及可追蹤的長期紀錄</a:t>
          </a:r>
        </a:p>
      </dgm:t>
    </dgm:pt>
    <dgm:pt modelId="{BD98881D-5533-624A-9434-DE890D9E10BA}" type="parTrans" cxnId="{E796E124-1352-CA47-B3C4-2949E5ED73CF}">
      <dgm:prSet/>
      <dgm:spPr/>
      <dgm:t>
        <a:bodyPr/>
        <a:lstStyle/>
        <a:p>
          <a:endParaRPr lang="zh-TW" altLang="en-US"/>
        </a:p>
      </dgm:t>
    </dgm:pt>
    <dgm:pt modelId="{E17A4B5D-06C8-4A40-AD09-02D1944AE0BB}" type="sibTrans" cxnId="{E796E124-1352-CA47-B3C4-2949E5ED73CF}">
      <dgm:prSet/>
      <dgm:spPr>
        <a:ln w="25400">
          <a:solidFill>
            <a:srgbClr val="BAA269"/>
          </a:solidFill>
        </a:ln>
      </dgm:spPr>
      <dgm:t>
        <a:bodyPr/>
        <a:lstStyle/>
        <a:p>
          <a:endParaRPr lang="zh-TW" altLang="en-US"/>
        </a:p>
      </dgm:t>
    </dgm:pt>
    <dgm:pt modelId="{DD83CE0C-6B9A-604E-9295-CA91093BDEFD}">
      <dgm:prSet custT="1"/>
      <dgm:spPr/>
      <dgm:t>
        <a:bodyPr/>
        <a:lstStyle/>
        <a:p>
          <a:pPr>
            <a:lnSpc>
              <a:spcPct val="60000"/>
            </a:lnSpc>
            <a:buFontTx/>
            <a:buNone/>
          </a:pPr>
          <a:r>
            <a: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廣泛的生產供應鏈經驗</a:t>
          </a:r>
        </a:p>
      </dgm:t>
    </dgm:pt>
    <dgm:pt modelId="{64D1579B-C49C-B240-8C97-A9846484F27E}" type="parTrans" cxnId="{27622989-EC41-F34E-904A-76EB5DA41D34}">
      <dgm:prSet/>
      <dgm:spPr/>
      <dgm:t>
        <a:bodyPr/>
        <a:lstStyle/>
        <a:p>
          <a:endParaRPr lang="zh-TW" altLang="en-US"/>
        </a:p>
      </dgm:t>
    </dgm:pt>
    <dgm:pt modelId="{DE0F6156-45F4-A240-9C6A-9F392D3865BF}" type="sibTrans" cxnId="{27622989-EC41-F34E-904A-76EB5DA41D34}">
      <dgm:prSet/>
      <dgm:spPr/>
      <dgm:t>
        <a:bodyPr/>
        <a:lstStyle/>
        <a:p>
          <a:endParaRPr lang="zh-TW" altLang="en-US"/>
        </a:p>
      </dgm:t>
    </dgm:pt>
    <dgm:pt modelId="{533C2595-66FA-BB4C-A4A6-7BA1A9153971}">
      <dgm:prSet custT="1"/>
      <dgm:spPr/>
      <dgm:t>
        <a:bodyPr/>
        <a:lstStyle/>
        <a:p>
          <a:pPr>
            <a:lnSpc>
              <a:spcPct val="60000"/>
            </a:lnSpc>
            <a:buFontTx/>
            <a:buNone/>
          </a:pPr>
          <a:r>
            <a: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穩固的市場定位</a:t>
          </a:r>
          <a:endParaRPr lang="en-US" altLang="zh-TW" sz="16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8165D5C-A759-5349-B465-6CB64DF15B50}" type="parTrans" cxnId="{8D3E5A79-4959-DB42-9D55-2D01FB5423AD}">
      <dgm:prSet/>
      <dgm:spPr/>
      <dgm:t>
        <a:bodyPr/>
        <a:lstStyle/>
        <a:p>
          <a:endParaRPr lang="zh-TW" altLang="en-US"/>
        </a:p>
      </dgm:t>
    </dgm:pt>
    <dgm:pt modelId="{2237E55B-6CC2-8549-B197-9AC21E9EE27C}" type="sibTrans" cxnId="{8D3E5A79-4959-DB42-9D55-2D01FB5423AD}">
      <dgm:prSet/>
      <dgm:spPr/>
      <dgm:t>
        <a:bodyPr/>
        <a:lstStyle/>
        <a:p>
          <a:endParaRPr lang="zh-TW" altLang="en-US"/>
        </a:p>
      </dgm:t>
    </dgm:pt>
    <dgm:pt modelId="{7B00F22F-0878-0B49-8D2B-140B2B094D5F}">
      <dgm:prSet custT="1"/>
      <dgm:spPr/>
      <dgm:t>
        <a:bodyPr/>
        <a:lstStyle/>
        <a:p>
          <a:pPr>
            <a:lnSpc>
              <a:spcPct val="60000"/>
            </a:lnSpc>
            <a:buFontTx/>
            <a:buNone/>
          </a:pPr>
          <a:r>
            <a: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生產最大化及市場調整能力</a:t>
          </a:r>
        </a:p>
      </dgm:t>
    </dgm:pt>
    <dgm:pt modelId="{77FC8184-D3B4-EA4D-9B1B-E7A991B2782B}" type="parTrans" cxnId="{A2F53E4A-B8F6-0F46-9EC6-A3E9EF94A8E0}">
      <dgm:prSet/>
      <dgm:spPr/>
      <dgm:t>
        <a:bodyPr/>
        <a:lstStyle/>
        <a:p>
          <a:endParaRPr lang="zh-TW" altLang="en-US"/>
        </a:p>
      </dgm:t>
    </dgm:pt>
    <dgm:pt modelId="{A7E65999-F0FB-3944-B24F-9D6DC133F6AC}" type="sibTrans" cxnId="{A2F53E4A-B8F6-0F46-9EC6-A3E9EF94A8E0}">
      <dgm:prSet/>
      <dgm:spPr/>
      <dgm:t>
        <a:bodyPr/>
        <a:lstStyle/>
        <a:p>
          <a:endParaRPr lang="zh-TW" altLang="en-US"/>
        </a:p>
      </dgm:t>
    </dgm:pt>
    <dgm:pt modelId="{657D6D60-A133-7540-A9A9-136A142A7EE7}">
      <dgm:prSet custT="1"/>
      <dgm:spPr/>
      <dgm:t>
        <a:bodyPr/>
        <a:lstStyle/>
        <a:p>
          <a:pPr>
            <a:lnSpc>
              <a:spcPct val="60000"/>
            </a:lnSpc>
            <a:buFontTx/>
            <a:buNone/>
          </a:pPr>
          <a:r>
            <a: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研發單位與生產技術投入</a:t>
          </a:r>
        </a:p>
      </dgm:t>
    </dgm:pt>
    <dgm:pt modelId="{286A816E-8952-C14E-8D98-5D8DB2A4C915}" type="parTrans" cxnId="{13E300DA-C53B-5E42-8844-0248DBFD8BFD}">
      <dgm:prSet/>
      <dgm:spPr/>
      <dgm:t>
        <a:bodyPr/>
        <a:lstStyle/>
        <a:p>
          <a:endParaRPr lang="zh-TW" altLang="en-US"/>
        </a:p>
      </dgm:t>
    </dgm:pt>
    <dgm:pt modelId="{D85A76DE-D93D-284D-A16E-F540AEFD1197}" type="sibTrans" cxnId="{13E300DA-C53B-5E42-8844-0248DBFD8BFD}">
      <dgm:prSet/>
      <dgm:spPr/>
      <dgm:t>
        <a:bodyPr/>
        <a:lstStyle/>
        <a:p>
          <a:endParaRPr lang="zh-TW" altLang="en-US"/>
        </a:p>
      </dgm:t>
    </dgm:pt>
    <dgm:pt modelId="{3A8CC8A3-5BB3-F044-AA75-0E6538613FA9}" type="pres">
      <dgm:prSet presAssocID="{4DD28FF2-18CD-C742-8F45-7CE0A3A367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B830648-BC98-9445-8877-C52804644DEB}" type="pres">
      <dgm:prSet presAssocID="{4DD28FF2-18CD-C742-8F45-7CE0A3A36751}" presName="Name1" presStyleCnt="0"/>
      <dgm:spPr/>
    </dgm:pt>
    <dgm:pt modelId="{E686C171-71B1-DC4D-B2D9-7DD7AB1CE8F3}" type="pres">
      <dgm:prSet presAssocID="{4DD28FF2-18CD-C742-8F45-7CE0A3A36751}" presName="cycle" presStyleCnt="0"/>
      <dgm:spPr/>
    </dgm:pt>
    <dgm:pt modelId="{19BB972A-076E-2341-B844-4026260E7ACC}" type="pres">
      <dgm:prSet presAssocID="{4DD28FF2-18CD-C742-8F45-7CE0A3A36751}" presName="srcNode" presStyleLbl="node1" presStyleIdx="0" presStyleCnt="5"/>
      <dgm:spPr/>
    </dgm:pt>
    <dgm:pt modelId="{9DF03AFE-62FD-E642-842A-F55D7C667938}" type="pres">
      <dgm:prSet presAssocID="{4DD28FF2-18CD-C742-8F45-7CE0A3A36751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7D0BD9EA-4DF7-4142-A37B-DD026FCF505E}" type="pres">
      <dgm:prSet presAssocID="{4DD28FF2-18CD-C742-8F45-7CE0A3A36751}" presName="extraNode" presStyleLbl="node1" presStyleIdx="0" presStyleCnt="5"/>
      <dgm:spPr/>
    </dgm:pt>
    <dgm:pt modelId="{F3762CD6-3D54-C34B-B8E8-DB296334FA9F}" type="pres">
      <dgm:prSet presAssocID="{4DD28FF2-18CD-C742-8F45-7CE0A3A36751}" presName="dstNode" presStyleLbl="node1" presStyleIdx="0" presStyleCnt="5"/>
      <dgm:spPr/>
    </dgm:pt>
    <dgm:pt modelId="{9542C96A-69E4-2D43-9BAC-5CE3C7A16B24}" type="pres">
      <dgm:prSet presAssocID="{865B6627-6B19-0E4B-BFF2-37CC7AC3F8A9}" presName="text_1" presStyleLbl="node1" presStyleIdx="0" presStyleCnt="5" custLinFactNeighborX="-1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3E15AF-D915-E94C-ADB5-28F952DA6DD7}" type="pres">
      <dgm:prSet presAssocID="{865B6627-6B19-0E4B-BFF2-37CC7AC3F8A9}" presName="accent_1" presStyleCnt="0"/>
      <dgm:spPr/>
    </dgm:pt>
    <dgm:pt modelId="{646E73C3-D295-2A48-9CC6-CEBB5B881791}" type="pres">
      <dgm:prSet presAssocID="{865B6627-6B19-0E4B-BFF2-37CC7AC3F8A9}" presName="accentRepeatNode" presStyleLbl="solidFgAcc1" presStyleIdx="0" presStyleCnt="5"/>
      <dgm:spPr>
        <a:ln w="25400">
          <a:solidFill>
            <a:srgbClr val="146633"/>
          </a:solidFill>
        </a:ln>
      </dgm:spPr>
    </dgm:pt>
    <dgm:pt modelId="{A57B2E1B-35B7-5E4F-B6AE-340B153C335E}" type="pres">
      <dgm:prSet presAssocID="{7C3FB9E4-707C-1C41-BBE4-1861F90B1314}" presName="text_2" presStyleLbl="node1" presStyleIdx="1" presStyleCnt="5" custLinFactNeighborX="-3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A7C15B-0720-1149-8224-8E01C36A496F}" type="pres">
      <dgm:prSet presAssocID="{7C3FB9E4-707C-1C41-BBE4-1861F90B1314}" presName="accent_2" presStyleCnt="0"/>
      <dgm:spPr/>
    </dgm:pt>
    <dgm:pt modelId="{B3E5EF87-3ECD-1F48-AA62-CCAEFBCD065A}" type="pres">
      <dgm:prSet presAssocID="{7C3FB9E4-707C-1C41-BBE4-1861F90B1314}" presName="accentRepeatNode" presStyleLbl="solidFgAcc1" presStyleIdx="1" presStyleCnt="5"/>
      <dgm:spPr>
        <a:ln w="25400">
          <a:solidFill>
            <a:srgbClr val="146633"/>
          </a:solidFill>
        </a:ln>
      </dgm:spPr>
    </dgm:pt>
    <dgm:pt modelId="{C03125A8-C1E3-B443-8448-524CE9CA345F}" type="pres">
      <dgm:prSet presAssocID="{E7EEC49D-5DA9-584A-A982-629FE42400C6}" presName="text_3" presStyleLbl="node1" presStyleIdx="2" presStyleCnt="5" custLinFactNeighborX="-12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5BCD74-EE89-0547-A13A-81D0AB95A500}" type="pres">
      <dgm:prSet presAssocID="{E7EEC49D-5DA9-584A-A982-629FE42400C6}" presName="accent_3" presStyleCnt="0"/>
      <dgm:spPr/>
    </dgm:pt>
    <dgm:pt modelId="{18E6885B-A3B9-8246-9950-B62746C836CC}" type="pres">
      <dgm:prSet presAssocID="{E7EEC49D-5DA9-584A-A982-629FE42400C6}" presName="accentRepeatNode" presStyleLbl="solidFgAcc1" presStyleIdx="2" presStyleCnt="5"/>
      <dgm:spPr>
        <a:ln w="25400">
          <a:solidFill>
            <a:srgbClr val="146633"/>
          </a:solidFill>
        </a:ln>
      </dgm:spPr>
    </dgm:pt>
    <dgm:pt modelId="{EC6B5B84-1461-0E48-AF00-1EF0AC5820E0}" type="pres">
      <dgm:prSet presAssocID="{87E65DC5-C0AF-634F-85EA-75F868704117}" presName="text_4" presStyleLbl="node1" presStyleIdx="3" presStyleCnt="5" custLinFactNeighborX="-12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245A0-B1F8-A443-9C6F-04EEE9FCBA95}" type="pres">
      <dgm:prSet presAssocID="{87E65DC5-C0AF-634F-85EA-75F868704117}" presName="accent_4" presStyleCnt="0"/>
      <dgm:spPr/>
    </dgm:pt>
    <dgm:pt modelId="{A6697A6D-CF4D-9145-B799-44BAA77090DA}" type="pres">
      <dgm:prSet presAssocID="{87E65DC5-C0AF-634F-85EA-75F868704117}" presName="accentRepeatNode" presStyleLbl="solidFgAcc1" presStyleIdx="3" presStyleCnt="5"/>
      <dgm:spPr>
        <a:ln w="25400">
          <a:solidFill>
            <a:srgbClr val="146633"/>
          </a:solidFill>
        </a:ln>
      </dgm:spPr>
    </dgm:pt>
    <dgm:pt modelId="{C0495C34-8654-114D-BC92-7480D58B4DA0}" type="pres">
      <dgm:prSet presAssocID="{8D304974-16F5-1145-9C29-3A7B093AD5D6}" presName="text_5" presStyleLbl="node1" presStyleIdx="4" presStyleCnt="5" custLinFactNeighborX="-1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2D48FE-0D91-284F-B091-E346A246E5F9}" type="pres">
      <dgm:prSet presAssocID="{8D304974-16F5-1145-9C29-3A7B093AD5D6}" presName="accent_5" presStyleCnt="0"/>
      <dgm:spPr/>
    </dgm:pt>
    <dgm:pt modelId="{20C6042F-02DF-6842-BC38-94845178166F}" type="pres">
      <dgm:prSet presAssocID="{8D304974-16F5-1145-9C29-3A7B093AD5D6}" presName="accentRepeatNode" presStyleLbl="solidFgAcc1" presStyleIdx="4" presStyleCnt="5"/>
      <dgm:spPr>
        <a:ln w="25400">
          <a:solidFill>
            <a:srgbClr val="146633"/>
          </a:solidFill>
        </a:ln>
      </dgm:spPr>
    </dgm:pt>
  </dgm:ptLst>
  <dgm:cxnLst>
    <dgm:cxn modelId="{A972490A-3D83-0349-83CE-DAA547238616}" type="presOf" srcId="{657D6D60-A133-7540-A9A9-136A142A7EE7}" destId="{C0495C34-8654-114D-BC92-7480D58B4DA0}" srcOrd="0" destOrd="1" presId="urn:microsoft.com/office/officeart/2008/layout/VerticalCurvedList"/>
    <dgm:cxn modelId="{78C3942F-8B99-9745-9AF3-BB54F1293A67}" srcId="{4DD28FF2-18CD-C742-8F45-7CE0A3A36751}" destId="{E7EEC49D-5DA9-584A-A982-629FE42400C6}" srcOrd="2" destOrd="0" parTransId="{B3B647A4-1E02-E745-AC1B-104BA4D508BB}" sibTransId="{5E913859-7386-3F4C-9166-12000E21A0B3}"/>
    <dgm:cxn modelId="{F160007F-E377-DA42-8952-863FD13929A3}" srcId="{4DD28FF2-18CD-C742-8F45-7CE0A3A36751}" destId="{7C3FB9E4-707C-1C41-BBE4-1861F90B1314}" srcOrd="1" destOrd="0" parTransId="{6381EDA9-BE95-4C47-B4B6-9B2C4535CE6C}" sibTransId="{2EB0DEF2-6CD3-F740-9859-B08CB937D6D6}"/>
    <dgm:cxn modelId="{C348C7A9-6811-544A-8650-9C80CFF4E828}" type="presOf" srcId="{87E65DC5-C0AF-634F-85EA-75F868704117}" destId="{EC6B5B84-1461-0E48-AF00-1EF0AC5820E0}" srcOrd="0" destOrd="0" presId="urn:microsoft.com/office/officeart/2008/layout/VerticalCurvedList"/>
    <dgm:cxn modelId="{27622989-EC41-F34E-904A-76EB5DA41D34}" srcId="{7C3FB9E4-707C-1C41-BBE4-1861F90B1314}" destId="{DD83CE0C-6B9A-604E-9295-CA91093BDEFD}" srcOrd="0" destOrd="0" parTransId="{64D1579B-C49C-B240-8C97-A9846484F27E}" sibTransId="{DE0F6156-45F4-A240-9C6A-9F392D3865BF}"/>
    <dgm:cxn modelId="{8D3E5A79-4959-DB42-9D55-2D01FB5423AD}" srcId="{E7EEC49D-5DA9-584A-A982-629FE42400C6}" destId="{533C2595-66FA-BB4C-A4A6-7BA1A9153971}" srcOrd="0" destOrd="0" parTransId="{88165D5C-A759-5349-B465-6CB64DF15B50}" sibTransId="{2237E55B-6CC2-8549-B197-9AC21E9EE27C}"/>
    <dgm:cxn modelId="{04AE7ABE-C8F8-9845-A78E-A70E30043DC1}" type="presOf" srcId="{E7EEC49D-5DA9-584A-A982-629FE42400C6}" destId="{C03125A8-C1E3-B443-8448-524CE9CA345F}" srcOrd="0" destOrd="0" presId="urn:microsoft.com/office/officeart/2008/layout/VerticalCurvedList"/>
    <dgm:cxn modelId="{D7A59348-F86D-B140-A9BF-B954965ADF14}" type="presOf" srcId="{865B6627-6B19-0E4B-BFF2-37CC7AC3F8A9}" destId="{9542C96A-69E4-2D43-9BAC-5CE3C7A16B24}" srcOrd="0" destOrd="0" presId="urn:microsoft.com/office/officeart/2008/layout/VerticalCurvedList"/>
    <dgm:cxn modelId="{5D491AA9-6DC9-7549-964B-6CBDF019E2CC}" type="presOf" srcId="{4DD28FF2-18CD-C742-8F45-7CE0A3A36751}" destId="{3A8CC8A3-5BB3-F044-AA75-0E6538613FA9}" srcOrd="0" destOrd="0" presId="urn:microsoft.com/office/officeart/2008/layout/VerticalCurvedList"/>
    <dgm:cxn modelId="{D9FD44E0-5DB1-5F49-B4AB-CD95156A0336}" srcId="{4DD28FF2-18CD-C742-8F45-7CE0A3A36751}" destId="{8D304974-16F5-1145-9C29-3A7B093AD5D6}" srcOrd="4" destOrd="0" parTransId="{621E5DA1-05D6-A847-BA51-85444374E6C7}" sibTransId="{3C35BC1F-54DF-F14F-895C-10451E7EAF3B}"/>
    <dgm:cxn modelId="{E796E124-1352-CA47-B3C4-2949E5ED73CF}" srcId="{865B6627-6B19-0E4B-BFF2-37CC7AC3F8A9}" destId="{3021A601-9F9A-1145-8497-3C8C3F0C1F78}" srcOrd="0" destOrd="0" parTransId="{BD98881D-5533-624A-9434-DE890D9E10BA}" sibTransId="{E17A4B5D-06C8-4A40-AD09-02D1944AE0BB}"/>
    <dgm:cxn modelId="{62397D34-E9D5-E341-ACFA-40D5541E6E02}" type="presOf" srcId="{533C2595-66FA-BB4C-A4A6-7BA1A9153971}" destId="{C03125A8-C1E3-B443-8448-524CE9CA345F}" srcOrd="0" destOrd="1" presId="urn:microsoft.com/office/officeart/2008/layout/VerticalCurvedList"/>
    <dgm:cxn modelId="{A2F53E4A-B8F6-0F46-9EC6-A3E9EF94A8E0}" srcId="{87E65DC5-C0AF-634F-85EA-75F868704117}" destId="{7B00F22F-0878-0B49-8D2B-140B2B094D5F}" srcOrd="0" destOrd="0" parTransId="{77FC8184-D3B4-EA4D-9B1B-E7A991B2782B}" sibTransId="{A7E65999-F0FB-3944-B24F-9D6DC133F6AC}"/>
    <dgm:cxn modelId="{6A18356D-0089-3B4F-936B-B5BE95D75119}" srcId="{4DD28FF2-18CD-C742-8F45-7CE0A3A36751}" destId="{865B6627-6B19-0E4B-BFF2-37CC7AC3F8A9}" srcOrd="0" destOrd="0" parTransId="{BD857E3B-E74E-5449-B562-2996139C965A}" sibTransId="{3B67DBE0-C279-ED4B-AC65-DD2568C1057B}"/>
    <dgm:cxn modelId="{864566A6-4580-844E-A422-10BB33F0F00E}" type="presOf" srcId="{E17A4B5D-06C8-4A40-AD09-02D1944AE0BB}" destId="{9DF03AFE-62FD-E642-842A-F55D7C667938}" srcOrd="0" destOrd="0" presId="urn:microsoft.com/office/officeart/2008/layout/VerticalCurvedList"/>
    <dgm:cxn modelId="{13E300DA-C53B-5E42-8844-0248DBFD8BFD}" srcId="{8D304974-16F5-1145-9C29-3A7B093AD5D6}" destId="{657D6D60-A133-7540-A9A9-136A142A7EE7}" srcOrd="0" destOrd="0" parTransId="{286A816E-8952-C14E-8D98-5D8DB2A4C915}" sibTransId="{D85A76DE-D93D-284D-A16E-F540AEFD1197}"/>
    <dgm:cxn modelId="{BA9078EE-37AE-C249-8BF7-4086624E2279}" type="presOf" srcId="{DD83CE0C-6B9A-604E-9295-CA91093BDEFD}" destId="{A57B2E1B-35B7-5E4F-B6AE-340B153C335E}" srcOrd="0" destOrd="1" presId="urn:microsoft.com/office/officeart/2008/layout/VerticalCurvedList"/>
    <dgm:cxn modelId="{18CA9FA6-8AFF-574E-B236-843C5D00A89C}" type="presOf" srcId="{7B00F22F-0878-0B49-8D2B-140B2B094D5F}" destId="{EC6B5B84-1461-0E48-AF00-1EF0AC5820E0}" srcOrd="0" destOrd="1" presId="urn:microsoft.com/office/officeart/2008/layout/VerticalCurvedList"/>
    <dgm:cxn modelId="{2A90DFF0-0DBC-DC4E-9967-00CFE0D0B222}" type="presOf" srcId="{7C3FB9E4-707C-1C41-BBE4-1861F90B1314}" destId="{A57B2E1B-35B7-5E4F-B6AE-340B153C335E}" srcOrd="0" destOrd="0" presId="urn:microsoft.com/office/officeart/2008/layout/VerticalCurvedList"/>
    <dgm:cxn modelId="{7CC55AF8-5606-574C-B978-427209880B06}" type="presOf" srcId="{8D304974-16F5-1145-9C29-3A7B093AD5D6}" destId="{C0495C34-8654-114D-BC92-7480D58B4DA0}" srcOrd="0" destOrd="0" presId="urn:microsoft.com/office/officeart/2008/layout/VerticalCurvedList"/>
    <dgm:cxn modelId="{07C7B1AA-B902-9F41-97D4-38FBAB92A93E}" srcId="{4DD28FF2-18CD-C742-8F45-7CE0A3A36751}" destId="{87E65DC5-C0AF-634F-85EA-75F868704117}" srcOrd="3" destOrd="0" parTransId="{A4DE0003-0F5A-114E-940A-3735AA2B6DC1}" sibTransId="{4C0D3947-23FE-0744-8DDB-2611701CBD03}"/>
    <dgm:cxn modelId="{4DAB66DD-295C-1347-A618-E200D348BE7B}" type="presOf" srcId="{3021A601-9F9A-1145-8497-3C8C3F0C1F78}" destId="{9542C96A-69E4-2D43-9BAC-5CE3C7A16B24}" srcOrd="0" destOrd="1" presId="urn:microsoft.com/office/officeart/2008/layout/VerticalCurvedList"/>
    <dgm:cxn modelId="{9A691510-9782-9D4F-9CFE-77A84057FD00}" type="presParOf" srcId="{3A8CC8A3-5BB3-F044-AA75-0E6538613FA9}" destId="{4B830648-BC98-9445-8877-C52804644DEB}" srcOrd="0" destOrd="0" presId="urn:microsoft.com/office/officeart/2008/layout/VerticalCurvedList"/>
    <dgm:cxn modelId="{8E981938-1500-A54B-8C6D-D4387D493CA7}" type="presParOf" srcId="{4B830648-BC98-9445-8877-C52804644DEB}" destId="{E686C171-71B1-DC4D-B2D9-7DD7AB1CE8F3}" srcOrd="0" destOrd="0" presId="urn:microsoft.com/office/officeart/2008/layout/VerticalCurvedList"/>
    <dgm:cxn modelId="{079D4F74-E83D-A245-91CB-095F97F11A11}" type="presParOf" srcId="{E686C171-71B1-DC4D-B2D9-7DD7AB1CE8F3}" destId="{19BB972A-076E-2341-B844-4026260E7ACC}" srcOrd="0" destOrd="0" presId="urn:microsoft.com/office/officeart/2008/layout/VerticalCurvedList"/>
    <dgm:cxn modelId="{9DD2C0BB-C308-5D41-AC4E-996C921E0C40}" type="presParOf" srcId="{E686C171-71B1-DC4D-B2D9-7DD7AB1CE8F3}" destId="{9DF03AFE-62FD-E642-842A-F55D7C667938}" srcOrd="1" destOrd="0" presId="urn:microsoft.com/office/officeart/2008/layout/VerticalCurvedList"/>
    <dgm:cxn modelId="{87F82E9C-2917-1945-9D80-AFA3CDC7FBC7}" type="presParOf" srcId="{E686C171-71B1-DC4D-B2D9-7DD7AB1CE8F3}" destId="{7D0BD9EA-4DF7-4142-A37B-DD026FCF505E}" srcOrd="2" destOrd="0" presId="urn:microsoft.com/office/officeart/2008/layout/VerticalCurvedList"/>
    <dgm:cxn modelId="{07167BA4-511F-274D-9B57-8CF9541A8A63}" type="presParOf" srcId="{E686C171-71B1-DC4D-B2D9-7DD7AB1CE8F3}" destId="{F3762CD6-3D54-C34B-B8E8-DB296334FA9F}" srcOrd="3" destOrd="0" presId="urn:microsoft.com/office/officeart/2008/layout/VerticalCurvedList"/>
    <dgm:cxn modelId="{AD4C0DBB-5879-544C-8D31-BF49DE0F72DE}" type="presParOf" srcId="{4B830648-BC98-9445-8877-C52804644DEB}" destId="{9542C96A-69E4-2D43-9BAC-5CE3C7A16B24}" srcOrd="1" destOrd="0" presId="urn:microsoft.com/office/officeart/2008/layout/VerticalCurvedList"/>
    <dgm:cxn modelId="{91DD56A7-6493-FD49-83D6-60C4F4526C9E}" type="presParOf" srcId="{4B830648-BC98-9445-8877-C52804644DEB}" destId="{0D3E15AF-D915-E94C-ADB5-28F952DA6DD7}" srcOrd="2" destOrd="0" presId="urn:microsoft.com/office/officeart/2008/layout/VerticalCurvedList"/>
    <dgm:cxn modelId="{08E7F413-37BD-BE4F-86DD-F84B6A26DF18}" type="presParOf" srcId="{0D3E15AF-D915-E94C-ADB5-28F952DA6DD7}" destId="{646E73C3-D295-2A48-9CC6-CEBB5B881791}" srcOrd="0" destOrd="0" presId="urn:microsoft.com/office/officeart/2008/layout/VerticalCurvedList"/>
    <dgm:cxn modelId="{61F938E3-10E1-C541-B716-86EE8221EF82}" type="presParOf" srcId="{4B830648-BC98-9445-8877-C52804644DEB}" destId="{A57B2E1B-35B7-5E4F-B6AE-340B153C335E}" srcOrd="3" destOrd="0" presId="urn:microsoft.com/office/officeart/2008/layout/VerticalCurvedList"/>
    <dgm:cxn modelId="{236FDA48-3A1B-5C48-8A8E-EDEB1279303F}" type="presParOf" srcId="{4B830648-BC98-9445-8877-C52804644DEB}" destId="{21A7C15B-0720-1149-8224-8E01C36A496F}" srcOrd="4" destOrd="0" presId="urn:microsoft.com/office/officeart/2008/layout/VerticalCurvedList"/>
    <dgm:cxn modelId="{5192F840-060D-3145-9BFE-E454476FFF3E}" type="presParOf" srcId="{21A7C15B-0720-1149-8224-8E01C36A496F}" destId="{B3E5EF87-3ECD-1F48-AA62-CCAEFBCD065A}" srcOrd="0" destOrd="0" presId="urn:microsoft.com/office/officeart/2008/layout/VerticalCurvedList"/>
    <dgm:cxn modelId="{06A14CFF-9BB2-6C46-A78F-DAA98AC90DC9}" type="presParOf" srcId="{4B830648-BC98-9445-8877-C52804644DEB}" destId="{C03125A8-C1E3-B443-8448-524CE9CA345F}" srcOrd="5" destOrd="0" presId="urn:microsoft.com/office/officeart/2008/layout/VerticalCurvedList"/>
    <dgm:cxn modelId="{C290BD36-F5E5-C04B-91CF-72B609739C56}" type="presParOf" srcId="{4B830648-BC98-9445-8877-C52804644DEB}" destId="{395BCD74-EE89-0547-A13A-81D0AB95A500}" srcOrd="6" destOrd="0" presId="urn:microsoft.com/office/officeart/2008/layout/VerticalCurvedList"/>
    <dgm:cxn modelId="{71E91A97-5A95-DC4E-87DD-5FB2C3E8F0BD}" type="presParOf" srcId="{395BCD74-EE89-0547-A13A-81D0AB95A500}" destId="{18E6885B-A3B9-8246-9950-B62746C836CC}" srcOrd="0" destOrd="0" presId="urn:microsoft.com/office/officeart/2008/layout/VerticalCurvedList"/>
    <dgm:cxn modelId="{61174DE2-E776-804B-849E-16AD9138A6B1}" type="presParOf" srcId="{4B830648-BC98-9445-8877-C52804644DEB}" destId="{EC6B5B84-1461-0E48-AF00-1EF0AC5820E0}" srcOrd="7" destOrd="0" presId="urn:microsoft.com/office/officeart/2008/layout/VerticalCurvedList"/>
    <dgm:cxn modelId="{9C169EF6-4AE8-B448-8B1E-FA0F4173E01A}" type="presParOf" srcId="{4B830648-BC98-9445-8877-C52804644DEB}" destId="{60E245A0-B1F8-A443-9C6F-04EEE9FCBA95}" srcOrd="8" destOrd="0" presId="urn:microsoft.com/office/officeart/2008/layout/VerticalCurvedList"/>
    <dgm:cxn modelId="{5ED922AC-4B1B-D443-BCF7-282A7BA3AE26}" type="presParOf" srcId="{60E245A0-B1F8-A443-9C6F-04EEE9FCBA95}" destId="{A6697A6D-CF4D-9145-B799-44BAA77090DA}" srcOrd="0" destOrd="0" presId="urn:microsoft.com/office/officeart/2008/layout/VerticalCurvedList"/>
    <dgm:cxn modelId="{8C3F00E8-AD81-884E-932E-CA0C18A5C92F}" type="presParOf" srcId="{4B830648-BC98-9445-8877-C52804644DEB}" destId="{C0495C34-8654-114D-BC92-7480D58B4DA0}" srcOrd="9" destOrd="0" presId="urn:microsoft.com/office/officeart/2008/layout/VerticalCurvedList"/>
    <dgm:cxn modelId="{DE37AC4C-82BC-3641-8E15-207E49D5C956}" type="presParOf" srcId="{4B830648-BC98-9445-8877-C52804644DEB}" destId="{AC2D48FE-0D91-284F-B091-E346A246E5F9}" srcOrd="10" destOrd="0" presId="urn:microsoft.com/office/officeart/2008/layout/VerticalCurvedList"/>
    <dgm:cxn modelId="{E08D6FA9-A087-F540-AC23-64CD1B329B20}" type="presParOf" srcId="{AC2D48FE-0D91-284F-B091-E346A246E5F9}" destId="{20C6042F-02DF-6842-BC38-94845178166F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03AFE-62FD-E642-842A-F55D7C667938}">
      <dsp:nvSpPr>
        <dsp:cNvPr id="0" name=""/>
        <dsp:cNvSpPr/>
      </dsp:nvSpPr>
      <dsp:spPr>
        <a:xfrm>
          <a:off x="-6058131" y="-926943"/>
          <a:ext cx="7211699" cy="721169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rgbClr val="BAA2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2C96A-69E4-2D43-9BAC-5CE3C7A16B24}">
      <dsp:nvSpPr>
        <dsp:cNvPr id="0" name=""/>
        <dsp:cNvSpPr/>
      </dsp:nvSpPr>
      <dsp:spPr>
        <a:xfrm>
          <a:off x="439869" y="334756"/>
          <a:ext cx="5633759" cy="66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AA2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766" tIns="50800" rIns="50800" bIns="50800" numCol="1" spcCol="1270" anchor="t" anchorCtr="0">
          <a:noAutofit/>
        </a:bodyPr>
        <a:lstStyle/>
        <a:p>
          <a:pPr lvl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Quality</a:t>
          </a:r>
          <a:r>
            <a:rPr lang="zh-TW" altLang="en-US" sz="2000" b="1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 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質量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0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altLang="zh-TW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優良及可追蹤的長期紀錄</a:t>
          </a:r>
        </a:p>
      </dsp:txBody>
      <dsp:txXfrm>
        <a:off x="439869" y="334756"/>
        <a:ext cx="5633759" cy="669940"/>
      </dsp:txXfrm>
    </dsp:sp>
    <dsp:sp modelId="{646E73C3-D295-2A48-9CC6-CEBB5B881791}">
      <dsp:nvSpPr>
        <dsp:cNvPr id="0" name=""/>
        <dsp:cNvSpPr/>
      </dsp:nvSpPr>
      <dsp:spPr>
        <a:xfrm>
          <a:off x="85381" y="251013"/>
          <a:ext cx="837426" cy="837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466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B2E1B-35B7-5E4F-B6AE-340B153C335E}">
      <dsp:nvSpPr>
        <dsp:cNvPr id="0" name=""/>
        <dsp:cNvSpPr/>
      </dsp:nvSpPr>
      <dsp:spPr>
        <a:xfrm>
          <a:off x="963590" y="1339345"/>
          <a:ext cx="5153699" cy="66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AA2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766" tIns="50800" rIns="50800" bIns="50800" numCol="1" spcCol="1270" anchor="t" anchorCtr="0">
          <a:noAutofit/>
        </a:bodyPr>
        <a:lstStyle/>
        <a:p>
          <a:pPr lvl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Delivery 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輸送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0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altLang="zh-TW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廣泛的生產供應鏈經驗</a:t>
          </a:r>
        </a:p>
      </dsp:txBody>
      <dsp:txXfrm>
        <a:off x="963590" y="1339345"/>
        <a:ext cx="5153699" cy="669940"/>
      </dsp:txXfrm>
    </dsp:sp>
    <dsp:sp modelId="{B3E5EF87-3ECD-1F48-AA62-CCAEFBCD065A}">
      <dsp:nvSpPr>
        <dsp:cNvPr id="0" name=""/>
        <dsp:cNvSpPr/>
      </dsp:nvSpPr>
      <dsp:spPr>
        <a:xfrm>
          <a:off x="565441" y="1255603"/>
          <a:ext cx="837426" cy="837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466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125A8-C1E3-B443-8448-524CE9CA345F}">
      <dsp:nvSpPr>
        <dsp:cNvPr id="0" name=""/>
        <dsp:cNvSpPr/>
      </dsp:nvSpPr>
      <dsp:spPr>
        <a:xfrm>
          <a:off x="1067412" y="2343935"/>
          <a:ext cx="5006359" cy="66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AA2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766" tIns="50800" rIns="50800" bIns="50800" numCol="1" spcCol="1270" anchor="t" anchorCtr="0">
          <a:noAutofit/>
        </a:bodyPr>
        <a:lstStyle/>
        <a:p>
          <a:pPr lvl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Cost 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成本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altLang="zh-TW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穩固的市場定位</a:t>
          </a:r>
          <a:endParaRPr lang="en-US" altLang="zh-TW" sz="16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067412" y="2343935"/>
        <a:ext cx="5006359" cy="669940"/>
      </dsp:txXfrm>
    </dsp:sp>
    <dsp:sp modelId="{18E6885B-A3B9-8246-9950-B62746C836CC}">
      <dsp:nvSpPr>
        <dsp:cNvPr id="0" name=""/>
        <dsp:cNvSpPr/>
      </dsp:nvSpPr>
      <dsp:spPr>
        <a:xfrm>
          <a:off x="712781" y="2260192"/>
          <a:ext cx="837426" cy="837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466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B5B84-1461-0E48-AF00-1EF0AC5820E0}">
      <dsp:nvSpPr>
        <dsp:cNvPr id="0" name=""/>
        <dsp:cNvSpPr/>
      </dsp:nvSpPr>
      <dsp:spPr>
        <a:xfrm>
          <a:off x="920042" y="3348525"/>
          <a:ext cx="5153699" cy="66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AA2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766" tIns="50800" rIns="50800" bIns="50800" numCol="1" spcCol="1270" anchor="t" anchorCtr="0">
          <a:noAutofit/>
        </a:bodyPr>
        <a:lstStyle/>
        <a:p>
          <a:pPr lvl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Service 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服務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0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altLang="zh-TW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生產最大化及市場調整能力</a:t>
          </a:r>
        </a:p>
      </dsp:txBody>
      <dsp:txXfrm>
        <a:off x="920042" y="3348525"/>
        <a:ext cx="5153699" cy="669940"/>
      </dsp:txXfrm>
    </dsp:sp>
    <dsp:sp modelId="{A6697A6D-CF4D-9145-B799-44BAA77090DA}">
      <dsp:nvSpPr>
        <dsp:cNvPr id="0" name=""/>
        <dsp:cNvSpPr/>
      </dsp:nvSpPr>
      <dsp:spPr>
        <a:xfrm>
          <a:off x="565441" y="3264782"/>
          <a:ext cx="837426" cy="837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466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95C34-8654-114D-BC92-7480D58B4DA0}">
      <dsp:nvSpPr>
        <dsp:cNvPr id="0" name=""/>
        <dsp:cNvSpPr/>
      </dsp:nvSpPr>
      <dsp:spPr>
        <a:xfrm>
          <a:off x="439869" y="4353115"/>
          <a:ext cx="5633759" cy="66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AA2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766" tIns="50800" rIns="50800" bIns="50800" numCol="1" spcCol="1270" anchor="t" anchorCtr="0">
          <a:noAutofit/>
        </a:bodyPr>
        <a:lstStyle/>
        <a:p>
          <a:pPr lvl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Technology 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altLang="en-US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技術</a:t>
          </a:r>
          <a:r>
            <a:rPr lang="en-US" altLang="zh-TW" sz="20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TW" altLang="en-US" sz="20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altLang="zh-TW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	</a:t>
          </a:r>
          <a:r>
            <a:rPr lang="zh-TW" altLang="en-US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研發單位與生產技術投入</a:t>
          </a:r>
        </a:p>
      </dsp:txBody>
      <dsp:txXfrm>
        <a:off x="439869" y="4353115"/>
        <a:ext cx="5633759" cy="669940"/>
      </dsp:txXfrm>
    </dsp:sp>
    <dsp:sp modelId="{20C6042F-02DF-6842-BC38-94845178166F}">
      <dsp:nvSpPr>
        <dsp:cNvPr id="0" name=""/>
        <dsp:cNvSpPr/>
      </dsp:nvSpPr>
      <dsp:spPr>
        <a:xfrm>
          <a:off x="85381" y="4269372"/>
          <a:ext cx="837426" cy="837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466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28DD43E0-B044-BB4A-BEDB-EAD352CD4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424066D2-0B36-9F47-9016-C0A7844BCC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4C97-5923-1D42-AA55-31C869129E7B}" type="datetimeFigureOut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1C43B446-653F-3647-BE25-5E78B4360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D92FF976-0EF2-3D48-8AF1-DE988D1D1B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A354-340D-9B43-990E-57D2EE8D85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7089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255AF-3D57-B64B-A187-EA827C23BF12}" type="datetimeFigureOut">
              <a:rPr kumimoji="1" lang="zh-TW" altLang="en-US" smtClean="0"/>
              <a:t>2021/11/30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0110A-9BBD-1144-837C-F5EDD30A8B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9386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0110A-9BBD-1144-837C-F5EDD30A8B44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0909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0110A-9BBD-1144-837C-F5EDD30A8B44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750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0110A-9BBD-1144-837C-F5EDD30A8B44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979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0110A-9BBD-1144-837C-F5EDD30A8B44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0888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0110A-9BBD-1144-837C-F5EDD30A8B44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8324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0110A-9BBD-1144-837C-F5EDD30A8B44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2397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電子用品, 電路 的圖片&#10;&#10;自動產生的描述">
            <a:extLst>
              <a:ext uri="{FF2B5EF4-FFF2-40B4-BE49-F238E27FC236}">
                <a16:creationId xmlns="" xmlns:a16="http://schemas.microsoft.com/office/drawing/2014/main" id="{95A010C9-C318-8942-A7E9-4F1743AF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403"/>
            <a:ext cx="12192000" cy="700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角三角形 4">
            <a:extLst>
              <a:ext uri="{FF2B5EF4-FFF2-40B4-BE49-F238E27FC236}">
                <a16:creationId xmlns="" xmlns:a16="http://schemas.microsoft.com/office/drawing/2014/main" id="{847A7D19-95E9-D049-8435-33936C294797}"/>
              </a:ext>
            </a:extLst>
          </p:cNvPr>
          <p:cNvSpPr/>
          <p:nvPr/>
        </p:nvSpPr>
        <p:spPr>
          <a:xfrm>
            <a:off x="0" y="-14403"/>
            <a:ext cx="12192000" cy="700734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TW" altLang="en-US" dirty="0"/>
          </a:p>
        </p:txBody>
      </p:sp>
      <p:sp>
        <p:nvSpPr>
          <p:cNvPr id="6" name="直角三角形 5">
            <a:extLst>
              <a:ext uri="{FF2B5EF4-FFF2-40B4-BE49-F238E27FC236}">
                <a16:creationId xmlns="" xmlns:a16="http://schemas.microsoft.com/office/drawing/2014/main" id="{C88A4E0C-72C2-A44E-A941-85E3A9B48AF0}"/>
              </a:ext>
            </a:extLst>
          </p:cNvPr>
          <p:cNvSpPr/>
          <p:nvPr/>
        </p:nvSpPr>
        <p:spPr>
          <a:xfrm flipH="1" flipV="1">
            <a:off x="7442200" y="-14403"/>
            <a:ext cx="4749800" cy="222978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dirty="0"/>
              <a:t>ㄈ</a:t>
            </a:r>
          </a:p>
        </p:txBody>
      </p:sp>
      <p:pic>
        <p:nvPicPr>
          <p:cNvPr id="7" name="圖片 1" descr="一張含有 畫畫 的圖片&#10;&#10;自動產生的描述">
            <a:extLst>
              <a:ext uri="{FF2B5EF4-FFF2-40B4-BE49-F238E27FC236}">
                <a16:creationId xmlns="" xmlns:a16="http://schemas.microsoft.com/office/drawing/2014/main" id="{EF3BBA8C-FC6C-2243-B234-9F02256E7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1473" y="40112"/>
            <a:ext cx="2201745" cy="105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>
            <a:extLst>
              <a:ext uri="{FF2B5EF4-FFF2-40B4-BE49-F238E27FC236}">
                <a16:creationId xmlns="" xmlns:a16="http://schemas.microsoft.com/office/drawing/2014/main" id="{D0CBBB37-731C-8B47-B5B0-2181AEA78B29}"/>
              </a:ext>
            </a:extLst>
          </p:cNvPr>
          <p:cNvGrpSpPr>
            <a:grpSpLocks/>
          </p:cNvGrpSpPr>
          <p:nvPr/>
        </p:nvGrpSpPr>
        <p:grpSpPr bwMode="auto">
          <a:xfrm>
            <a:off x="0" y="5918200"/>
            <a:ext cx="7899400" cy="1087438"/>
            <a:chOff x="-211609" y="6345768"/>
            <a:chExt cx="6708341" cy="1086670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6BAFE923-9E02-4942-9416-2326FE1C7AFD}"/>
                </a:ext>
              </a:extLst>
            </p:cNvPr>
            <p:cNvSpPr/>
            <p:nvPr/>
          </p:nvSpPr>
          <p:spPr>
            <a:xfrm>
              <a:off x="-211609" y="6350528"/>
              <a:ext cx="5244262" cy="1081910"/>
            </a:xfrm>
            <a:prstGeom prst="rect">
              <a:avLst/>
            </a:prstGeom>
            <a:solidFill>
              <a:srgbClr val="BAA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 dirty="0"/>
            </a:p>
          </p:txBody>
        </p:sp>
        <p:sp>
          <p:nvSpPr>
            <p:cNvPr id="14" name="直角三角形 13">
              <a:extLst>
                <a:ext uri="{FF2B5EF4-FFF2-40B4-BE49-F238E27FC236}">
                  <a16:creationId xmlns="" xmlns:a16="http://schemas.microsoft.com/office/drawing/2014/main" id="{A11E18EC-5D97-9A4C-B8CE-59EB29EB6067}"/>
                </a:ext>
              </a:extLst>
            </p:cNvPr>
            <p:cNvSpPr/>
            <p:nvPr/>
          </p:nvSpPr>
          <p:spPr>
            <a:xfrm>
              <a:off x="5031305" y="6345768"/>
              <a:ext cx="1465427" cy="1086670"/>
            </a:xfrm>
            <a:prstGeom prst="rtTriangle">
              <a:avLst/>
            </a:prstGeom>
            <a:solidFill>
              <a:srgbClr val="BAA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/>
            </a:p>
          </p:txBody>
        </p:sp>
      </p:grpSp>
      <p:sp>
        <p:nvSpPr>
          <p:cNvPr id="15" name="副標題 2">
            <a:extLst>
              <a:ext uri="{FF2B5EF4-FFF2-40B4-BE49-F238E27FC236}">
                <a16:creationId xmlns="" xmlns:a16="http://schemas.microsoft.com/office/drawing/2014/main" id="{72E02D8E-863F-C84C-B171-625BE30738BA}"/>
              </a:ext>
            </a:extLst>
          </p:cNvPr>
          <p:cNvSpPr txBox="1">
            <a:spLocks/>
          </p:cNvSpPr>
          <p:nvPr/>
        </p:nvSpPr>
        <p:spPr>
          <a:xfrm>
            <a:off x="0" y="6122988"/>
            <a:ext cx="6440488" cy="793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32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610037"/>
            <a:ext cx="5139364" cy="23876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5012039"/>
            <a:ext cx="7631314" cy="7946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42513197-564E-8F46-98B2-9B24AEB82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768" y="-14403"/>
            <a:ext cx="5553232" cy="271594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056460C4-D3F3-9241-A5DB-C437A1E040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211" y="1864940"/>
            <a:ext cx="8522938" cy="514069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B222D801-B18D-B847-8C7A-7A4A74706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2115"/>
            <a:ext cx="9569757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5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3" descr="一張含有 文字, 桌, 室內, 書桌 的圖片&#10;&#10;自動產生的描述">
            <a:extLst>
              <a:ext uri="{FF2B5EF4-FFF2-40B4-BE49-F238E27FC236}">
                <a16:creationId xmlns="" xmlns:a16="http://schemas.microsoft.com/office/drawing/2014/main" id="{8F9698A1-66A0-D242-BDBC-4A40CB17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31963" y="15875"/>
            <a:ext cx="7275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直角三角形 5">
            <a:extLst>
              <a:ext uri="{FF2B5EF4-FFF2-40B4-BE49-F238E27FC236}">
                <a16:creationId xmlns="" xmlns:a16="http://schemas.microsoft.com/office/drawing/2014/main" id="{529646E7-4500-DC4D-8C73-4E3A8FD4684B}"/>
              </a:ext>
            </a:extLst>
          </p:cNvPr>
          <p:cNvSpPr/>
          <p:nvPr/>
        </p:nvSpPr>
        <p:spPr>
          <a:xfrm flipH="1">
            <a:off x="-755374" y="4133851"/>
            <a:ext cx="6127474" cy="2708274"/>
          </a:xfrm>
          <a:prstGeom prst="rtTriangle">
            <a:avLst/>
          </a:prstGeom>
          <a:solidFill>
            <a:srgbClr val="BAA269">
              <a:alpha val="389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TW" altLang="en-US" dirty="0"/>
          </a:p>
        </p:txBody>
      </p:sp>
      <p:grpSp>
        <p:nvGrpSpPr>
          <p:cNvPr id="7" name="群組 5">
            <a:extLst>
              <a:ext uri="{FF2B5EF4-FFF2-40B4-BE49-F238E27FC236}">
                <a16:creationId xmlns="" xmlns:a16="http://schemas.microsoft.com/office/drawing/2014/main" id="{7787BBDF-4E3C-1B45-9A2B-D6D9CAF0A64E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3079749" y="1957388"/>
            <a:ext cx="4592639" cy="677862"/>
            <a:chOff x="-211609" y="6350882"/>
            <a:chExt cx="6701488" cy="1081556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9B42159A-4D7E-AD49-9C3F-4BB9E0C5D68A}"/>
                </a:ext>
              </a:extLst>
            </p:cNvPr>
            <p:cNvSpPr/>
            <p:nvPr/>
          </p:nvSpPr>
          <p:spPr>
            <a:xfrm>
              <a:off x="-211610" y="6350883"/>
              <a:ext cx="5245154" cy="1081556"/>
            </a:xfrm>
            <a:prstGeom prst="rect">
              <a:avLst/>
            </a:prstGeom>
            <a:solidFill>
              <a:srgbClr val="BAA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 dirty="0"/>
            </a:p>
          </p:txBody>
        </p:sp>
        <p:sp>
          <p:nvSpPr>
            <p:cNvPr id="9" name="直角三角形 8">
              <a:extLst>
                <a:ext uri="{FF2B5EF4-FFF2-40B4-BE49-F238E27FC236}">
                  <a16:creationId xmlns="" xmlns:a16="http://schemas.microsoft.com/office/drawing/2014/main" id="{6E04ED1A-8C0C-484A-A89B-DFB9C441AEFF}"/>
                </a:ext>
              </a:extLst>
            </p:cNvPr>
            <p:cNvSpPr/>
            <p:nvPr/>
          </p:nvSpPr>
          <p:spPr>
            <a:xfrm>
              <a:off x="5023744" y="6350883"/>
              <a:ext cx="1466134" cy="1081556"/>
            </a:xfrm>
            <a:prstGeom prst="rtTriangle">
              <a:avLst/>
            </a:prstGeom>
            <a:solidFill>
              <a:srgbClr val="BAA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80313" y="238074"/>
            <a:ext cx="6213766" cy="102346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80313" y="1261540"/>
            <a:ext cx="6213765" cy="53583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81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夜晚, 黑暗, 光 的圖片&#10;&#10;自動產生的描述">
            <a:extLst>
              <a:ext uri="{FF2B5EF4-FFF2-40B4-BE49-F238E27FC236}">
                <a16:creationId xmlns="" xmlns:a16="http://schemas.microsoft.com/office/drawing/2014/main" id="{A0F77FCE-3CAF-0C43-AA8E-6F5CBDB9A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62"/>
                    </a14:imgEffect>
                    <a14:imgEffect>
                      <a14:saturation sat="1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97600" y="863600"/>
            <a:ext cx="6858000" cy="5130800"/>
          </a:xfrm>
          <a:prstGeom prst="rect">
            <a:avLst/>
          </a:prstGeom>
        </p:spPr>
      </p:pic>
      <p:grpSp>
        <p:nvGrpSpPr>
          <p:cNvPr id="7" name="群組 5">
            <a:extLst>
              <a:ext uri="{FF2B5EF4-FFF2-40B4-BE49-F238E27FC236}">
                <a16:creationId xmlns="" xmlns:a16="http://schemas.microsoft.com/office/drawing/2014/main" id="{7787BBDF-4E3C-1B45-9A2B-D6D9CAF0A64E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77908" y="1852732"/>
            <a:ext cx="4383325" cy="677863"/>
            <a:chOff x="-211609" y="6350882"/>
            <a:chExt cx="6701487" cy="1081557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9B42159A-4D7E-AD49-9C3F-4BB9E0C5D68A}"/>
                </a:ext>
              </a:extLst>
            </p:cNvPr>
            <p:cNvSpPr/>
            <p:nvPr/>
          </p:nvSpPr>
          <p:spPr>
            <a:xfrm>
              <a:off x="-211609" y="6350882"/>
              <a:ext cx="5245154" cy="1081556"/>
            </a:xfrm>
            <a:prstGeom prst="rect">
              <a:avLst/>
            </a:prstGeom>
            <a:solidFill>
              <a:srgbClr val="BAA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 dirty="0"/>
            </a:p>
          </p:txBody>
        </p:sp>
        <p:sp>
          <p:nvSpPr>
            <p:cNvPr id="9" name="直角三角形 8">
              <a:extLst>
                <a:ext uri="{FF2B5EF4-FFF2-40B4-BE49-F238E27FC236}">
                  <a16:creationId xmlns="" xmlns:a16="http://schemas.microsoft.com/office/drawing/2014/main" id="{6E04ED1A-8C0C-484A-A89B-DFB9C441AEFF}"/>
                </a:ext>
              </a:extLst>
            </p:cNvPr>
            <p:cNvSpPr/>
            <p:nvPr/>
          </p:nvSpPr>
          <p:spPr>
            <a:xfrm>
              <a:off x="5023744" y="6350883"/>
              <a:ext cx="1466134" cy="1081556"/>
            </a:xfrm>
            <a:prstGeom prst="rtTriangle">
              <a:avLst/>
            </a:prstGeom>
            <a:solidFill>
              <a:srgbClr val="BAA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941" y="82028"/>
            <a:ext cx="6213766" cy="102346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97921" y="1261541"/>
            <a:ext cx="6213765" cy="5358385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21B7947F-BE7D-434E-995B-1B3754015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686" y="3967538"/>
            <a:ext cx="532531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ECCFA1D5-7413-6A47-B14F-7ED6B25D1C57}"/>
              </a:ext>
            </a:extLst>
          </p:cNvPr>
          <p:cNvGrpSpPr/>
          <p:nvPr userDrawn="1"/>
        </p:nvGrpSpPr>
        <p:grpSpPr>
          <a:xfrm>
            <a:off x="6884989" y="17463"/>
            <a:ext cx="5307011" cy="919179"/>
            <a:chOff x="6884989" y="17463"/>
            <a:chExt cx="5307011" cy="919179"/>
          </a:xfrm>
        </p:grpSpPr>
        <p:pic>
          <p:nvPicPr>
            <p:cNvPr id="4" name="圖片 1" descr="一張含有 畫畫 的圖片&#10;&#10;自動產生的描述">
              <a:extLst>
                <a:ext uri="{FF2B5EF4-FFF2-40B4-BE49-F238E27FC236}">
                  <a16:creationId xmlns="" xmlns:a16="http://schemas.microsoft.com/office/drawing/2014/main" id="{32482C0E-887D-4241-B27C-E45A610E0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13" y="17463"/>
              <a:ext cx="1792287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群組 18">
              <a:extLst>
                <a:ext uri="{FF2B5EF4-FFF2-40B4-BE49-F238E27FC236}">
                  <a16:creationId xmlns="" xmlns:a16="http://schemas.microsoft.com/office/drawing/2014/main" id="{662106CB-887B-634D-986F-D1A49927C723}"/>
                </a:ext>
              </a:extLst>
            </p:cNvPr>
            <p:cNvGrpSpPr/>
            <p:nvPr userDrawn="1"/>
          </p:nvGrpSpPr>
          <p:grpSpPr>
            <a:xfrm>
              <a:off x="6884989" y="736600"/>
              <a:ext cx="5307011" cy="200042"/>
              <a:chOff x="6884989" y="736600"/>
              <a:chExt cx="5307011" cy="200042"/>
            </a:xfrm>
          </p:grpSpPr>
          <p:cxnSp>
            <p:nvCxnSpPr>
              <p:cNvPr id="6" name="肘形接點 5">
                <a:extLst>
                  <a:ext uri="{FF2B5EF4-FFF2-40B4-BE49-F238E27FC236}">
                    <a16:creationId xmlns="" xmlns:a16="http://schemas.microsoft.com/office/drawing/2014/main" id="{070E2BB8-6EE9-EC4C-AD68-95B38F40A1E5}"/>
                  </a:ext>
                </a:extLst>
              </p:cNvPr>
              <p:cNvCxnSpPr/>
              <p:nvPr/>
            </p:nvCxnSpPr>
            <p:spPr bwMode="auto">
              <a:xfrm flipH="1">
                <a:off x="6886575" y="736600"/>
                <a:ext cx="5305425" cy="150813"/>
              </a:xfrm>
              <a:prstGeom prst="bentConnector3">
                <a:avLst/>
              </a:prstGeom>
              <a:ln w="25400" cap="rnd">
                <a:solidFill>
                  <a:srgbClr val="BAA26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群組 6">
                <a:extLst>
                  <a:ext uri="{FF2B5EF4-FFF2-40B4-BE49-F238E27FC236}">
                    <a16:creationId xmlns="" xmlns:a16="http://schemas.microsoft.com/office/drawing/2014/main" id="{41474CFE-7CB7-E044-AFE6-0AE0B56120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884989" y="779480"/>
                <a:ext cx="5305424" cy="157162"/>
                <a:chOff x="6887122" y="6683430"/>
                <a:chExt cx="5304877" cy="156315"/>
              </a:xfrm>
            </p:grpSpPr>
            <p:cxnSp>
              <p:nvCxnSpPr>
                <p:cNvPr id="8" name="直線接點 7">
                  <a:extLst>
                    <a:ext uri="{FF2B5EF4-FFF2-40B4-BE49-F238E27FC236}">
                      <a16:creationId xmlns="" xmlns:a16="http://schemas.microsoft.com/office/drawing/2014/main" id="{26A50B76-51F3-FA40-9BE1-07670FD091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88819" y="6839745"/>
                  <a:ext cx="303180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肘形接點 8">
                  <a:extLst>
                    <a:ext uri="{FF2B5EF4-FFF2-40B4-BE49-F238E27FC236}">
                      <a16:creationId xmlns="" xmlns:a16="http://schemas.microsoft.com/office/drawing/2014/main" id="{F7B60FEA-5240-0E45-BD6A-91D995DBE6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2841" y="6683430"/>
                  <a:ext cx="4815978" cy="156315"/>
                </a:xfrm>
                <a:prstGeom prst="bentConnector3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接點 9">
                  <a:extLst>
                    <a:ext uri="{FF2B5EF4-FFF2-40B4-BE49-F238E27FC236}">
                      <a16:creationId xmlns="" xmlns:a16="http://schemas.microsoft.com/office/drawing/2014/main" id="{0C76BCD8-D8C1-9249-84A5-50D3DCC9F1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7122" y="6683430"/>
                  <a:ext cx="606362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" name="直角三角形 10">
            <a:extLst>
              <a:ext uri="{FF2B5EF4-FFF2-40B4-BE49-F238E27FC236}">
                <a16:creationId xmlns="" xmlns:a16="http://schemas.microsoft.com/office/drawing/2014/main" id="{2B2D5277-C132-A14C-9DBE-EE5139A04ABA}"/>
              </a:ext>
            </a:extLst>
          </p:cNvPr>
          <p:cNvSpPr/>
          <p:nvPr/>
        </p:nvSpPr>
        <p:spPr>
          <a:xfrm flipH="1">
            <a:off x="9875838" y="6176963"/>
            <a:ext cx="2314575" cy="681037"/>
          </a:xfrm>
          <a:prstGeom prst="rtTriangle">
            <a:avLst/>
          </a:prstGeom>
          <a:solidFill>
            <a:srgbClr val="BAA269">
              <a:alpha val="389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TW" altLang="en-US"/>
          </a:p>
        </p:txBody>
      </p:sp>
      <p:sp>
        <p:nvSpPr>
          <p:cNvPr id="12" name="直角三角形 11">
            <a:extLst>
              <a:ext uri="{FF2B5EF4-FFF2-40B4-BE49-F238E27FC236}">
                <a16:creationId xmlns="" xmlns:a16="http://schemas.microsoft.com/office/drawing/2014/main" id="{44943D9E-10E9-0A41-AB2B-C55DFE027283}"/>
              </a:ext>
            </a:extLst>
          </p:cNvPr>
          <p:cNvSpPr/>
          <p:nvPr/>
        </p:nvSpPr>
        <p:spPr>
          <a:xfrm rot="5400000">
            <a:off x="-872090" y="857320"/>
            <a:ext cx="2405272" cy="690629"/>
          </a:xfrm>
          <a:prstGeom prst="rtTriangle">
            <a:avLst/>
          </a:prstGeom>
          <a:solidFill>
            <a:srgbClr val="BAA269">
              <a:alpha val="389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1" name="直角三角形 20">
            <a:extLst>
              <a:ext uri="{FF2B5EF4-FFF2-40B4-BE49-F238E27FC236}">
                <a16:creationId xmlns="" xmlns:a16="http://schemas.microsoft.com/office/drawing/2014/main" id="{A1A08608-B9FC-2C47-994C-9EC98B716355}"/>
              </a:ext>
            </a:extLst>
          </p:cNvPr>
          <p:cNvSpPr/>
          <p:nvPr userDrawn="1"/>
        </p:nvSpPr>
        <p:spPr>
          <a:xfrm>
            <a:off x="0" y="6524831"/>
            <a:ext cx="838200" cy="333170"/>
          </a:xfrm>
          <a:prstGeom prst="rtTriangle">
            <a:avLst/>
          </a:prstGeom>
          <a:solidFill>
            <a:srgbClr val="BAA269">
              <a:alpha val="389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E5E27D7D-B3CD-6C4B-A40B-905D885CF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68" y="1056865"/>
            <a:ext cx="5761990" cy="2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14">
            <a:extLst>
              <a:ext uri="{FF2B5EF4-FFF2-40B4-BE49-F238E27FC236}">
                <a16:creationId xmlns="" xmlns:a16="http://schemas.microsoft.com/office/drawing/2014/main" id="{0048BCE2-9D25-0746-8421-F9618F379076}"/>
              </a:ext>
            </a:extLst>
          </p:cNvPr>
          <p:cNvSpPr/>
          <p:nvPr/>
        </p:nvSpPr>
        <p:spPr>
          <a:xfrm flipH="1">
            <a:off x="9875838" y="6189662"/>
            <a:ext cx="2316162" cy="668338"/>
          </a:xfrm>
          <a:prstGeom prst="rtTriangle">
            <a:avLst/>
          </a:prstGeom>
          <a:solidFill>
            <a:srgbClr val="BAA269">
              <a:alpha val="389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7" name="直角三角形 16">
            <a:extLst>
              <a:ext uri="{FF2B5EF4-FFF2-40B4-BE49-F238E27FC236}">
                <a16:creationId xmlns="" xmlns:a16="http://schemas.microsoft.com/office/drawing/2014/main" id="{5B9BBEEC-4D86-CF48-A170-18376FBB49BF}"/>
              </a:ext>
            </a:extLst>
          </p:cNvPr>
          <p:cNvSpPr/>
          <p:nvPr userDrawn="1"/>
        </p:nvSpPr>
        <p:spPr>
          <a:xfrm rot="5400000">
            <a:off x="-877405" y="852004"/>
            <a:ext cx="2405269" cy="701261"/>
          </a:xfrm>
          <a:prstGeom prst="rtTriangle">
            <a:avLst/>
          </a:prstGeom>
          <a:solidFill>
            <a:srgbClr val="BAA269">
              <a:alpha val="389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TW" alt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="" xmlns:a16="http://schemas.microsoft.com/office/drawing/2014/main" id="{615480CD-B88E-1A4D-84D1-C5E6793B8AD7}"/>
              </a:ext>
            </a:extLst>
          </p:cNvPr>
          <p:cNvGrpSpPr/>
          <p:nvPr userDrawn="1"/>
        </p:nvGrpSpPr>
        <p:grpSpPr>
          <a:xfrm>
            <a:off x="6884989" y="17463"/>
            <a:ext cx="5307011" cy="919179"/>
            <a:chOff x="6884989" y="17463"/>
            <a:chExt cx="5307011" cy="919179"/>
          </a:xfrm>
        </p:grpSpPr>
        <p:pic>
          <p:nvPicPr>
            <p:cNvPr id="19" name="圖片 1" descr="一張含有 畫畫 的圖片&#10;&#10;自動產生的描述">
              <a:extLst>
                <a:ext uri="{FF2B5EF4-FFF2-40B4-BE49-F238E27FC236}">
                  <a16:creationId xmlns="" xmlns:a16="http://schemas.microsoft.com/office/drawing/2014/main" id="{811D7140-88C5-4641-A044-E54B4A895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13" y="17463"/>
              <a:ext cx="1792287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群組 19">
              <a:extLst>
                <a:ext uri="{FF2B5EF4-FFF2-40B4-BE49-F238E27FC236}">
                  <a16:creationId xmlns="" xmlns:a16="http://schemas.microsoft.com/office/drawing/2014/main" id="{E0D841FD-1D21-A14D-AE8C-B05DCE46D475}"/>
                </a:ext>
              </a:extLst>
            </p:cNvPr>
            <p:cNvGrpSpPr/>
            <p:nvPr userDrawn="1"/>
          </p:nvGrpSpPr>
          <p:grpSpPr>
            <a:xfrm>
              <a:off x="6884989" y="736600"/>
              <a:ext cx="5307011" cy="200042"/>
              <a:chOff x="6884989" y="736600"/>
              <a:chExt cx="5307011" cy="200042"/>
            </a:xfrm>
          </p:grpSpPr>
          <p:cxnSp>
            <p:nvCxnSpPr>
              <p:cNvPr id="21" name="肘形接點 20">
                <a:extLst>
                  <a:ext uri="{FF2B5EF4-FFF2-40B4-BE49-F238E27FC236}">
                    <a16:creationId xmlns="" xmlns:a16="http://schemas.microsoft.com/office/drawing/2014/main" id="{94751FB0-C2F1-4543-B935-F898C9FA2DA9}"/>
                  </a:ext>
                </a:extLst>
              </p:cNvPr>
              <p:cNvCxnSpPr/>
              <p:nvPr/>
            </p:nvCxnSpPr>
            <p:spPr bwMode="auto">
              <a:xfrm flipH="1">
                <a:off x="6886575" y="736600"/>
                <a:ext cx="5305425" cy="150813"/>
              </a:xfrm>
              <a:prstGeom prst="bentConnector3">
                <a:avLst/>
              </a:prstGeom>
              <a:ln w="25400" cap="rnd">
                <a:solidFill>
                  <a:srgbClr val="BAA26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群組 21">
                <a:extLst>
                  <a:ext uri="{FF2B5EF4-FFF2-40B4-BE49-F238E27FC236}">
                    <a16:creationId xmlns="" xmlns:a16="http://schemas.microsoft.com/office/drawing/2014/main" id="{45BDA9F3-E6DF-EB4C-B6CA-8D9329BDE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884989" y="779480"/>
                <a:ext cx="5305424" cy="157162"/>
                <a:chOff x="6887122" y="6683430"/>
                <a:chExt cx="5304877" cy="156315"/>
              </a:xfrm>
            </p:grpSpPr>
            <p:cxnSp>
              <p:nvCxnSpPr>
                <p:cNvPr id="23" name="直線接點 22">
                  <a:extLst>
                    <a:ext uri="{FF2B5EF4-FFF2-40B4-BE49-F238E27FC236}">
                      <a16:creationId xmlns="" xmlns:a16="http://schemas.microsoft.com/office/drawing/2014/main" id="{810136A2-D417-1940-AD19-BB5076A40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88819" y="6839745"/>
                  <a:ext cx="303180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肘形接點 23">
                  <a:extLst>
                    <a:ext uri="{FF2B5EF4-FFF2-40B4-BE49-F238E27FC236}">
                      <a16:creationId xmlns="" xmlns:a16="http://schemas.microsoft.com/office/drawing/2014/main" id="{E49B89FD-D476-714F-8F68-8C165B48B8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2841" y="6683430"/>
                  <a:ext cx="4815978" cy="156315"/>
                </a:xfrm>
                <a:prstGeom prst="bentConnector3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>
                  <a:extLst>
                    <a:ext uri="{FF2B5EF4-FFF2-40B4-BE49-F238E27FC236}">
                      <a16:creationId xmlns="" xmlns:a16="http://schemas.microsoft.com/office/drawing/2014/main" id="{826FEF12-3C5D-D249-B530-8279FCAB08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7122" y="6683430"/>
                  <a:ext cx="606362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B58B8737-0F44-0142-A63A-E8BE8DC9E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68" y="1056865"/>
            <a:ext cx="5761990" cy="248040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23467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1987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34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650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="" xmlns:a16="http://schemas.microsoft.com/office/drawing/2014/main" id="{3E57BF26-396C-4C44-9C4F-5F8FA123F5E6}"/>
              </a:ext>
            </a:extLst>
          </p:cNvPr>
          <p:cNvGrpSpPr/>
          <p:nvPr userDrawn="1"/>
        </p:nvGrpSpPr>
        <p:grpSpPr>
          <a:xfrm>
            <a:off x="6884989" y="17463"/>
            <a:ext cx="5307011" cy="919179"/>
            <a:chOff x="6884989" y="17463"/>
            <a:chExt cx="5307011" cy="919179"/>
          </a:xfrm>
        </p:grpSpPr>
        <p:pic>
          <p:nvPicPr>
            <p:cNvPr id="13" name="圖片 1" descr="一張含有 畫畫 的圖片&#10;&#10;自動產生的描述">
              <a:extLst>
                <a:ext uri="{FF2B5EF4-FFF2-40B4-BE49-F238E27FC236}">
                  <a16:creationId xmlns="" xmlns:a16="http://schemas.microsoft.com/office/drawing/2014/main" id="{4915A90D-5FF5-FA4A-BDD0-118C946E3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13" y="17463"/>
              <a:ext cx="1792287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群組 13">
              <a:extLst>
                <a:ext uri="{FF2B5EF4-FFF2-40B4-BE49-F238E27FC236}">
                  <a16:creationId xmlns="" xmlns:a16="http://schemas.microsoft.com/office/drawing/2014/main" id="{4AA70F8E-887C-2D42-862E-A27AF05AF79A}"/>
                </a:ext>
              </a:extLst>
            </p:cNvPr>
            <p:cNvGrpSpPr/>
            <p:nvPr userDrawn="1"/>
          </p:nvGrpSpPr>
          <p:grpSpPr>
            <a:xfrm>
              <a:off x="6884989" y="736600"/>
              <a:ext cx="5307011" cy="200042"/>
              <a:chOff x="6884989" y="736600"/>
              <a:chExt cx="5307011" cy="200042"/>
            </a:xfrm>
          </p:grpSpPr>
          <p:cxnSp>
            <p:nvCxnSpPr>
              <p:cNvPr id="15" name="肘形接點 14">
                <a:extLst>
                  <a:ext uri="{FF2B5EF4-FFF2-40B4-BE49-F238E27FC236}">
                    <a16:creationId xmlns="" xmlns:a16="http://schemas.microsoft.com/office/drawing/2014/main" id="{3E5AC07A-1B4C-A946-A5C8-98390A84DAA3}"/>
                  </a:ext>
                </a:extLst>
              </p:cNvPr>
              <p:cNvCxnSpPr/>
              <p:nvPr/>
            </p:nvCxnSpPr>
            <p:spPr bwMode="auto">
              <a:xfrm flipH="1">
                <a:off x="6886575" y="736600"/>
                <a:ext cx="5305425" cy="150813"/>
              </a:xfrm>
              <a:prstGeom prst="bentConnector3">
                <a:avLst/>
              </a:prstGeom>
              <a:ln w="25400" cap="rnd">
                <a:solidFill>
                  <a:srgbClr val="BAA26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群組 15">
                <a:extLst>
                  <a:ext uri="{FF2B5EF4-FFF2-40B4-BE49-F238E27FC236}">
                    <a16:creationId xmlns="" xmlns:a16="http://schemas.microsoft.com/office/drawing/2014/main" id="{9DFFE903-2ED8-7C48-BB42-775D3C66AA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884989" y="779480"/>
                <a:ext cx="5305424" cy="157162"/>
                <a:chOff x="6887122" y="6683430"/>
                <a:chExt cx="5304877" cy="156315"/>
              </a:xfrm>
            </p:grpSpPr>
            <p:cxnSp>
              <p:nvCxnSpPr>
                <p:cNvPr id="17" name="直線接點 16">
                  <a:extLst>
                    <a:ext uri="{FF2B5EF4-FFF2-40B4-BE49-F238E27FC236}">
                      <a16:creationId xmlns="" xmlns:a16="http://schemas.microsoft.com/office/drawing/2014/main" id="{014802C7-E865-4944-B7EF-41D32B9E32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88819" y="6839745"/>
                  <a:ext cx="303180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肘形接點 17">
                  <a:extLst>
                    <a:ext uri="{FF2B5EF4-FFF2-40B4-BE49-F238E27FC236}">
                      <a16:creationId xmlns="" xmlns:a16="http://schemas.microsoft.com/office/drawing/2014/main" id="{C12FBEC4-AE50-C04D-A309-77E2B751C5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2841" y="6683430"/>
                  <a:ext cx="4815978" cy="156315"/>
                </a:xfrm>
                <a:prstGeom prst="bentConnector3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接點 18">
                  <a:extLst>
                    <a:ext uri="{FF2B5EF4-FFF2-40B4-BE49-F238E27FC236}">
                      <a16:creationId xmlns="" xmlns:a16="http://schemas.microsoft.com/office/drawing/2014/main" id="{51967423-C8FC-5C44-8B7E-3F8F815200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7122" y="6683430"/>
                  <a:ext cx="606362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54247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234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="" xmlns:a16="http://schemas.microsoft.com/office/drawing/2014/main" id="{BD8F4EC7-5C35-2641-889E-87D2182FAB33}"/>
              </a:ext>
            </a:extLst>
          </p:cNvPr>
          <p:cNvGrpSpPr/>
          <p:nvPr userDrawn="1"/>
        </p:nvGrpSpPr>
        <p:grpSpPr>
          <a:xfrm>
            <a:off x="6884989" y="17463"/>
            <a:ext cx="5307011" cy="919179"/>
            <a:chOff x="6884989" y="17463"/>
            <a:chExt cx="5307011" cy="919179"/>
          </a:xfrm>
        </p:grpSpPr>
        <p:pic>
          <p:nvPicPr>
            <p:cNvPr id="13" name="圖片 1" descr="一張含有 畫畫 的圖片&#10;&#10;自動產生的描述">
              <a:extLst>
                <a:ext uri="{FF2B5EF4-FFF2-40B4-BE49-F238E27FC236}">
                  <a16:creationId xmlns="" xmlns:a16="http://schemas.microsoft.com/office/drawing/2014/main" id="{C4C1C594-CFE4-CA4B-A04A-8E24156C7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13" y="17463"/>
              <a:ext cx="1792287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群組 13">
              <a:extLst>
                <a:ext uri="{FF2B5EF4-FFF2-40B4-BE49-F238E27FC236}">
                  <a16:creationId xmlns="" xmlns:a16="http://schemas.microsoft.com/office/drawing/2014/main" id="{52DC3FB0-1245-B04F-967A-91226C986962}"/>
                </a:ext>
              </a:extLst>
            </p:cNvPr>
            <p:cNvGrpSpPr/>
            <p:nvPr userDrawn="1"/>
          </p:nvGrpSpPr>
          <p:grpSpPr>
            <a:xfrm>
              <a:off x="6884989" y="736600"/>
              <a:ext cx="5307011" cy="200042"/>
              <a:chOff x="6884989" y="736600"/>
              <a:chExt cx="5307011" cy="200042"/>
            </a:xfrm>
          </p:grpSpPr>
          <p:cxnSp>
            <p:nvCxnSpPr>
              <p:cNvPr id="15" name="肘形接點 14">
                <a:extLst>
                  <a:ext uri="{FF2B5EF4-FFF2-40B4-BE49-F238E27FC236}">
                    <a16:creationId xmlns="" xmlns:a16="http://schemas.microsoft.com/office/drawing/2014/main" id="{6BF99E3A-B4F1-4A48-9978-18541FEFFFF4}"/>
                  </a:ext>
                </a:extLst>
              </p:cNvPr>
              <p:cNvCxnSpPr/>
              <p:nvPr/>
            </p:nvCxnSpPr>
            <p:spPr bwMode="auto">
              <a:xfrm flipH="1">
                <a:off x="6886575" y="736600"/>
                <a:ext cx="5305425" cy="150813"/>
              </a:xfrm>
              <a:prstGeom prst="bentConnector3">
                <a:avLst/>
              </a:prstGeom>
              <a:ln w="25400" cap="rnd">
                <a:solidFill>
                  <a:srgbClr val="BAA26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群組 15">
                <a:extLst>
                  <a:ext uri="{FF2B5EF4-FFF2-40B4-BE49-F238E27FC236}">
                    <a16:creationId xmlns="" xmlns:a16="http://schemas.microsoft.com/office/drawing/2014/main" id="{BE627E2B-1288-CA46-93D3-82E0BAE77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884989" y="779480"/>
                <a:ext cx="5305424" cy="157162"/>
                <a:chOff x="6887122" y="6683430"/>
                <a:chExt cx="5304877" cy="156315"/>
              </a:xfrm>
            </p:grpSpPr>
            <p:cxnSp>
              <p:nvCxnSpPr>
                <p:cNvPr id="17" name="直線接點 16">
                  <a:extLst>
                    <a:ext uri="{FF2B5EF4-FFF2-40B4-BE49-F238E27FC236}">
                      <a16:creationId xmlns="" xmlns:a16="http://schemas.microsoft.com/office/drawing/2014/main" id="{E9B68DA6-579A-CC44-BCAB-7FB1791B0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88819" y="6839745"/>
                  <a:ext cx="303180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肘形接點 17">
                  <a:extLst>
                    <a:ext uri="{FF2B5EF4-FFF2-40B4-BE49-F238E27FC236}">
                      <a16:creationId xmlns="" xmlns:a16="http://schemas.microsoft.com/office/drawing/2014/main" id="{13438187-D956-DB48-8F0F-4180966D3B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2841" y="6683430"/>
                  <a:ext cx="4815978" cy="156315"/>
                </a:xfrm>
                <a:prstGeom prst="bentConnector3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接點 18">
                  <a:extLst>
                    <a:ext uri="{FF2B5EF4-FFF2-40B4-BE49-F238E27FC236}">
                      <a16:creationId xmlns="" xmlns:a16="http://schemas.microsoft.com/office/drawing/2014/main" id="{2FCA3892-6CDB-004F-B1BA-C256904BF9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7122" y="6683430"/>
                  <a:ext cx="606362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18B2C071-AA47-8947-9181-C047DB16E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68" y="1056865"/>
            <a:ext cx="5761990" cy="2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1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234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01BB0557-CFFE-0047-B4E3-13BE595242EB}"/>
              </a:ext>
            </a:extLst>
          </p:cNvPr>
          <p:cNvGrpSpPr/>
          <p:nvPr userDrawn="1"/>
        </p:nvGrpSpPr>
        <p:grpSpPr>
          <a:xfrm>
            <a:off x="6884989" y="17463"/>
            <a:ext cx="5307011" cy="919179"/>
            <a:chOff x="6884989" y="17463"/>
            <a:chExt cx="5307011" cy="919179"/>
          </a:xfrm>
        </p:grpSpPr>
        <p:pic>
          <p:nvPicPr>
            <p:cNvPr id="12" name="圖片 1" descr="一張含有 畫畫 的圖片&#10;&#10;自動產生的描述">
              <a:extLst>
                <a:ext uri="{FF2B5EF4-FFF2-40B4-BE49-F238E27FC236}">
                  <a16:creationId xmlns="" xmlns:a16="http://schemas.microsoft.com/office/drawing/2014/main" id="{032136A2-7F36-D743-A436-51791696D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13" y="17463"/>
              <a:ext cx="1792287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群組 12">
              <a:extLst>
                <a:ext uri="{FF2B5EF4-FFF2-40B4-BE49-F238E27FC236}">
                  <a16:creationId xmlns="" xmlns:a16="http://schemas.microsoft.com/office/drawing/2014/main" id="{87ACDE1D-A809-7548-AA8E-E7958E4D36BE}"/>
                </a:ext>
              </a:extLst>
            </p:cNvPr>
            <p:cNvGrpSpPr/>
            <p:nvPr userDrawn="1"/>
          </p:nvGrpSpPr>
          <p:grpSpPr>
            <a:xfrm>
              <a:off x="6884989" y="736600"/>
              <a:ext cx="5307011" cy="200042"/>
              <a:chOff x="6884989" y="736600"/>
              <a:chExt cx="5307011" cy="200042"/>
            </a:xfrm>
          </p:grpSpPr>
          <p:cxnSp>
            <p:nvCxnSpPr>
              <p:cNvPr id="14" name="肘形接點 13">
                <a:extLst>
                  <a:ext uri="{FF2B5EF4-FFF2-40B4-BE49-F238E27FC236}">
                    <a16:creationId xmlns="" xmlns:a16="http://schemas.microsoft.com/office/drawing/2014/main" id="{729BCB54-DF25-F94D-A7A0-C4026C0CA891}"/>
                  </a:ext>
                </a:extLst>
              </p:cNvPr>
              <p:cNvCxnSpPr/>
              <p:nvPr/>
            </p:nvCxnSpPr>
            <p:spPr bwMode="auto">
              <a:xfrm flipH="1">
                <a:off x="6886575" y="736600"/>
                <a:ext cx="5305425" cy="150813"/>
              </a:xfrm>
              <a:prstGeom prst="bentConnector3">
                <a:avLst/>
              </a:prstGeom>
              <a:ln w="25400" cap="rnd">
                <a:solidFill>
                  <a:srgbClr val="BAA26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群組 14">
                <a:extLst>
                  <a:ext uri="{FF2B5EF4-FFF2-40B4-BE49-F238E27FC236}">
                    <a16:creationId xmlns="" xmlns:a16="http://schemas.microsoft.com/office/drawing/2014/main" id="{B12ED5F6-DD7C-074C-B078-DE62018DE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884989" y="779480"/>
                <a:ext cx="5305424" cy="157162"/>
                <a:chOff x="6887122" y="6683430"/>
                <a:chExt cx="5304877" cy="156315"/>
              </a:xfrm>
            </p:grpSpPr>
            <p:cxnSp>
              <p:nvCxnSpPr>
                <p:cNvPr id="16" name="直線接點 15">
                  <a:extLst>
                    <a:ext uri="{FF2B5EF4-FFF2-40B4-BE49-F238E27FC236}">
                      <a16:creationId xmlns="" xmlns:a16="http://schemas.microsoft.com/office/drawing/2014/main" id="{BAA39D96-04BA-8146-96F4-37808C1F4A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888819" y="6839745"/>
                  <a:ext cx="303180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肘形接點 16">
                  <a:extLst>
                    <a:ext uri="{FF2B5EF4-FFF2-40B4-BE49-F238E27FC236}">
                      <a16:creationId xmlns="" xmlns:a16="http://schemas.microsoft.com/office/drawing/2014/main" id="{B125A21C-8DB3-7549-AC1A-33F0539B20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72841" y="6683430"/>
                  <a:ext cx="4815978" cy="156315"/>
                </a:xfrm>
                <a:prstGeom prst="bentConnector3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>
                  <a:extLst>
                    <a:ext uri="{FF2B5EF4-FFF2-40B4-BE49-F238E27FC236}">
                      <a16:creationId xmlns="" xmlns:a16="http://schemas.microsoft.com/office/drawing/2014/main" id="{9D38D834-A7AF-0740-ABB2-91D2F556E0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7122" y="6683430"/>
                  <a:ext cx="606362" cy="0"/>
                </a:xfrm>
                <a:prstGeom prst="line">
                  <a:avLst/>
                </a:prstGeom>
                <a:ln w="25400" cap="rnd">
                  <a:solidFill>
                    <a:srgbClr val="BAA269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76233F2A-34BE-C24A-B0E5-AE64BA3C5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68" y="1056865"/>
            <a:ext cx="5761990" cy="2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4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01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="" xmlns:a16="http://schemas.microsoft.com/office/drawing/2014/main" id="{D471F306-379D-8B43-BE6D-BAF87EE1E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7463"/>
            <a:ext cx="121920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="" xmlns:a16="http://schemas.microsoft.com/office/drawing/2014/main" id="{31138826-0B02-B44B-8EE6-4F67131BED4F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5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6633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633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633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633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633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633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633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633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6633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microsoft.com/office/2007/relationships/hdphoto" Target="../media/hdphoto2.wdp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tif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3.wdp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40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microsoft.com/office/2007/relationships/hdphoto" Target="../media/hdphoto5.wdp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tiff"/><Relationship Id="rId4" Type="http://schemas.openxmlformats.org/officeDocument/2006/relationships/image" Target="../media/image5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標題 1">
            <a:extLst>
              <a:ext uri="{FF2B5EF4-FFF2-40B4-BE49-F238E27FC236}">
                <a16:creationId xmlns="" xmlns:a16="http://schemas.microsoft.com/office/drawing/2014/main" id="{759FB378-B59C-CE4C-B412-5F0EE00219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" y="3812874"/>
            <a:ext cx="6952891" cy="1184575"/>
          </a:xfrm>
        </p:spPr>
        <p:txBody>
          <a:bodyPr>
            <a:normAutofit/>
          </a:bodyPr>
          <a:lstStyle/>
          <a:p>
            <a:r>
              <a:rPr kumimoji="1" lang="zh-TW" altLang="en-US" sz="4600" dirty="0"/>
              <a:t>科嘉</a:t>
            </a:r>
            <a:r>
              <a:rPr kumimoji="1" lang="en-US" altLang="zh-TW" sz="4600" dirty="0"/>
              <a:t>(</a:t>
            </a:r>
            <a:r>
              <a:rPr kumimoji="1" lang="zh-TW" altLang="en-US" sz="4600" dirty="0"/>
              <a:t>開曼</a:t>
            </a:r>
            <a:r>
              <a:rPr kumimoji="1" lang="en-US" altLang="zh-TW" sz="4600" dirty="0" smtClean="0"/>
              <a:t>)</a:t>
            </a:r>
            <a:r>
              <a:rPr kumimoji="1" lang="zh-TW" altLang="en-US" sz="4600" dirty="0" smtClean="0"/>
              <a:t>股份有限公司</a:t>
            </a:r>
            <a:endParaRPr kumimoji="1" lang="zh-TW" altLang="en-US" sz="4600" dirty="0"/>
          </a:p>
        </p:txBody>
      </p:sp>
      <p:sp>
        <p:nvSpPr>
          <p:cNvPr id="9218" name="副標題 2">
            <a:extLst>
              <a:ext uri="{FF2B5EF4-FFF2-40B4-BE49-F238E27FC236}">
                <a16:creationId xmlns="" xmlns:a16="http://schemas.microsoft.com/office/drawing/2014/main" id="{7A1901DC-454D-9947-9F1E-FDA7011A48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830792"/>
            <a:ext cx="7631113" cy="1043797"/>
          </a:xfrm>
        </p:spPr>
        <p:txBody>
          <a:bodyPr>
            <a:normAutofit lnSpcReduction="10000"/>
          </a:bodyPr>
          <a:lstStyle/>
          <a:p>
            <a:r>
              <a:rPr kumimoji="1" lang="zh-TW" altLang="en-US" dirty="0" smtClean="0"/>
              <a:t>財務與業務說明會</a:t>
            </a:r>
            <a:endParaRPr kumimoji="1" lang="en-US" altLang="zh-TW" dirty="0"/>
          </a:p>
          <a:p>
            <a:pPr algn="r"/>
            <a:r>
              <a:rPr kumimoji="1" lang="zh-TW" altLang="en-US" dirty="0" smtClean="0"/>
              <a:t>股票代號</a:t>
            </a:r>
            <a:r>
              <a:rPr kumimoji="1" lang="en-US" altLang="zh-TW" dirty="0" smtClean="0"/>
              <a:t>(5215)</a:t>
            </a:r>
            <a:endParaRPr kumimoji="1" lang="zh-TW" altLang="en-US" dirty="0"/>
          </a:p>
        </p:txBody>
      </p:sp>
      <p:sp>
        <p:nvSpPr>
          <p:cNvPr id="9219" name="文字方塊 4">
            <a:extLst>
              <a:ext uri="{FF2B5EF4-FFF2-40B4-BE49-F238E27FC236}">
                <a16:creationId xmlns="" xmlns:a16="http://schemas.microsoft.com/office/drawing/2014/main" id="{B94803BC-EA24-BC4E-8BC5-0A29D46CC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0" y="49101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="" xmlns:a16="http://schemas.microsoft.com/office/drawing/2014/main" id="{F396D75A-2268-AE48-A6B8-3DB18C4E1583}"/>
              </a:ext>
            </a:extLst>
          </p:cNvPr>
          <p:cNvGrpSpPr/>
          <p:nvPr/>
        </p:nvGrpSpPr>
        <p:grpSpPr>
          <a:xfrm>
            <a:off x="904351" y="1487156"/>
            <a:ext cx="10430189" cy="5148594"/>
            <a:chOff x="2286000" y="1658938"/>
            <a:chExt cx="7986714" cy="4976812"/>
          </a:xfrm>
        </p:grpSpPr>
        <p:sp>
          <p:nvSpPr>
            <p:cNvPr id="11267" name="Rectangle 2">
              <a:extLst>
                <a:ext uri="{FF2B5EF4-FFF2-40B4-BE49-F238E27FC236}">
                  <a16:creationId xmlns="" xmlns:a16="http://schemas.microsoft.com/office/drawing/2014/main" id="{C2A10A0E-90BB-2942-B9F1-090FDA1A2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1658938"/>
              <a:ext cx="10668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切割</a:t>
              </a:r>
              <a:endParaRPr lang="en-US" altLang="zh-TW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68" name="Rectangle 3">
              <a:extLst>
                <a:ext uri="{FF2B5EF4-FFF2-40B4-BE49-F238E27FC236}">
                  <a16:creationId xmlns="" xmlns:a16="http://schemas.microsoft.com/office/drawing/2014/main" id="{F9FFDB0E-8206-024D-B1CE-4D536DCD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420938"/>
              <a:ext cx="1066800" cy="658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間隔層沖壓</a:t>
              </a:r>
            </a:p>
          </p:txBody>
        </p:sp>
        <p:sp>
          <p:nvSpPr>
            <p:cNvPr id="11269" name="Rectangle 4">
              <a:extLst>
                <a:ext uri="{FF2B5EF4-FFF2-40B4-BE49-F238E27FC236}">
                  <a16:creationId xmlns="" xmlns:a16="http://schemas.microsoft.com/office/drawing/2014/main" id="{CFA3506B-E1B3-7F46-ACBF-CF431D6A6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08238"/>
              <a:ext cx="1143000" cy="6715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導電層</a:t>
              </a:r>
              <a:r>
                <a:rPr lang="en-US" altLang="zh-TW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/</a:t>
              </a:r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膠帶</a:t>
              </a:r>
            </a:p>
          </p:txBody>
        </p:sp>
        <p:sp>
          <p:nvSpPr>
            <p:cNvPr id="11270" name="Rectangle 5">
              <a:extLst>
                <a:ext uri="{FF2B5EF4-FFF2-40B4-BE49-F238E27FC236}">
                  <a16:creationId xmlns="" xmlns:a16="http://schemas.microsoft.com/office/drawing/2014/main" id="{4134107B-5C38-5C4C-9990-B32BA85BC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5091113"/>
              <a:ext cx="990600" cy="6413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乾燥</a:t>
              </a:r>
            </a:p>
          </p:txBody>
        </p:sp>
        <p:sp>
          <p:nvSpPr>
            <p:cNvPr id="11271" name="Rectangle 6">
              <a:extLst>
                <a:ext uri="{FF2B5EF4-FFF2-40B4-BE49-F238E27FC236}">
                  <a16:creationId xmlns="" xmlns:a16="http://schemas.microsoft.com/office/drawing/2014/main" id="{C9A9F5E3-8AF4-844A-9B8D-F62062DFA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20938"/>
              <a:ext cx="914400" cy="658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灌孔沖壓</a:t>
              </a:r>
            </a:p>
          </p:txBody>
        </p:sp>
        <p:sp>
          <p:nvSpPr>
            <p:cNvPr id="11272" name="Rectangle 7">
              <a:extLst>
                <a:ext uri="{FF2B5EF4-FFF2-40B4-BE49-F238E27FC236}">
                  <a16:creationId xmlns="" xmlns:a16="http://schemas.microsoft.com/office/drawing/2014/main" id="{ACC7D2DA-5F72-CE4A-9C6E-7922C28C2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7800" y="1658938"/>
              <a:ext cx="9144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切割</a:t>
              </a:r>
              <a:endParaRPr lang="en-US" altLang="zh-TW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73" name="Rectangle 8">
              <a:extLst>
                <a:ext uri="{FF2B5EF4-FFF2-40B4-BE49-F238E27FC236}">
                  <a16:creationId xmlns="" xmlns:a16="http://schemas.microsoft.com/office/drawing/2014/main" id="{C032901D-1D13-844D-9F80-3AAF4778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1658938"/>
              <a:ext cx="12192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預熱</a:t>
              </a:r>
            </a:p>
          </p:txBody>
        </p:sp>
        <p:sp>
          <p:nvSpPr>
            <p:cNvPr id="11274" name="Rectangle 9">
              <a:extLst>
                <a:ext uri="{FF2B5EF4-FFF2-40B4-BE49-F238E27FC236}">
                  <a16:creationId xmlns="" xmlns:a16="http://schemas.microsoft.com/office/drawing/2014/main" id="{97308372-3D9D-174C-B3F3-42F9183D3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658938"/>
              <a:ext cx="10668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灌孔沖壓</a:t>
              </a:r>
            </a:p>
          </p:txBody>
        </p:sp>
        <p:sp>
          <p:nvSpPr>
            <p:cNvPr id="11275" name="Rectangle 10">
              <a:extLst>
                <a:ext uri="{FF2B5EF4-FFF2-40B4-BE49-F238E27FC236}">
                  <a16:creationId xmlns="" xmlns:a16="http://schemas.microsoft.com/office/drawing/2014/main" id="{C9BECE39-5E68-EF46-A0EA-855C52F3F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1658938"/>
              <a:ext cx="9144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印刷</a:t>
              </a:r>
              <a:endParaRPr lang="en-US" altLang="zh-TW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76" name="AutoShape 11">
              <a:extLst>
                <a:ext uri="{FF2B5EF4-FFF2-40B4-BE49-F238E27FC236}">
                  <a16:creationId xmlns="" xmlns:a16="http://schemas.microsoft.com/office/drawing/2014/main" id="{07031055-398F-C84C-99F2-244A7F14F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7800" y="2573338"/>
              <a:ext cx="990600" cy="533400"/>
            </a:xfrm>
            <a:prstGeom prst="diamond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PQC1</a:t>
              </a:r>
              <a:endParaRPr lang="en-US" altLang="zh-TW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77" name="AutoShape 12">
              <a:extLst>
                <a:ext uri="{FF2B5EF4-FFF2-40B4-BE49-F238E27FC236}">
                  <a16:creationId xmlns="" xmlns:a16="http://schemas.microsoft.com/office/drawing/2014/main" id="{065E82C8-9079-0942-B436-1DAC1BCC8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097338"/>
              <a:ext cx="1219200" cy="609600"/>
            </a:xfrm>
            <a:prstGeom prst="diamond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PQC2</a:t>
              </a:r>
              <a:endParaRPr lang="en-US" altLang="zh-TW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78" name="Rectangle 13">
              <a:extLst>
                <a:ext uri="{FF2B5EF4-FFF2-40B4-BE49-F238E27FC236}">
                  <a16:creationId xmlns="" xmlns:a16="http://schemas.microsoft.com/office/drawing/2014/main" id="{430B5F97-77DD-5342-B528-10984B558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600" y="6005513"/>
              <a:ext cx="91440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FQC</a:t>
              </a:r>
            </a:p>
          </p:txBody>
        </p:sp>
        <p:sp>
          <p:nvSpPr>
            <p:cNvPr id="11279" name="Rectangle 14">
              <a:extLst>
                <a:ext uri="{FF2B5EF4-FFF2-40B4-BE49-F238E27FC236}">
                  <a16:creationId xmlns="" xmlns:a16="http://schemas.microsoft.com/office/drawing/2014/main" id="{18228805-8A1A-9748-AD27-4B421AF3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2408238"/>
              <a:ext cx="1219200" cy="6715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上層沖壓</a:t>
              </a:r>
            </a:p>
          </p:txBody>
        </p:sp>
        <p:sp>
          <p:nvSpPr>
            <p:cNvPr id="11280" name="Rectangle 15">
              <a:extLst>
                <a:ext uri="{FF2B5EF4-FFF2-40B4-BE49-F238E27FC236}">
                  <a16:creationId xmlns="" xmlns:a16="http://schemas.microsoft.com/office/drawing/2014/main" id="{EFF67510-13DF-514F-B94B-20C0F40B8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411538"/>
              <a:ext cx="10668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組裝</a:t>
              </a:r>
              <a:endPara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81" name="Rectangle 16">
              <a:extLst>
                <a:ext uri="{FF2B5EF4-FFF2-40B4-BE49-F238E27FC236}">
                  <a16:creationId xmlns="" xmlns:a16="http://schemas.microsoft.com/office/drawing/2014/main" id="{D1DF770B-EAC0-A644-8EA9-3545E484B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6005513"/>
              <a:ext cx="106680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客戶端</a:t>
              </a:r>
              <a:endParaRPr lang="en-US" altLang="zh-TW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82" name="Rectangle 17">
              <a:extLst>
                <a:ext uri="{FF2B5EF4-FFF2-40B4-BE49-F238E27FC236}">
                  <a16:creationId xmlns="" xmlns:a16="http://schemas.microsoft.com/office/drawing/2014/main" id="{9954D147-8DC0-B945-BB5F-797F18F20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6005513"/>
              <a:ext cx="121920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包裝</a:t>
              </a:r>
              <a:endParaRPr lang="zh-TW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83" name="Rectangle 18">
              <a:extLst>
                <a:ext uri="{FF2B5EF4-FFF2-40B4-BE49-F238E27FC236}">
                  <a16:creationId xmlns="" xmlns:a16="http://schemas.microsoft.com/office/drawing/2014/main" id="{D9781A92-D8AA-BD4D-8A90-643EF47B7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6005513"/>
              <a:ext cx="114300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庫管</a:t>
              </a:r>
              <a:endParaRPr lang="zh-TW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84" name="Rectangle 20">
              <a:extLst>
                <a:ext uri="{FF2B5EF4-FFF2-40B4-BE49-F238E27FC236}">
                  <a16:creationId xmlns="" xmlns:a16="http://schemas.microsoft.com/office/drawing/2014/main" id="{4693319E-E276-7841-9E35-BF164F2F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3411538"/>
              <a:ext cx="121920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壓合</a:t>
              </a:r>
              <a:endParaRPr lang="en-US" altLang="zh-TW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85" name="Rectangle 21">
              <a:extLst>
                <a:ext uri="{FF2B5EF4-FFF2-40B4-BE49-F238E27FC236}">
                  <a16:creationId xmlns="" xmlns:a16="http://schemas.microsoft.com/office/drawing/2014/main" id="{ACDD3FD5-0E29-7342-B7C0-402461B84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411538"/>
              <a:ext cx="106680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貼合</a:t>
              </a:r>
            </a:p>
          </p:txBody>
        </p:sp>
        <p:sp>
          <p:nvSpPr>
            <p:cNvPr id="11286" name="Rectangle 22">
              <a:extLst>
                <a:ext uri="{FF2B5EF4-FFF2-40B4-BE49-F238E27FC236}">
                  <a16:creationId xmlns="" xmlns:a16="http://schemas.microsoft.com/office/drawing/2014/main" id="{045F94E6-9DBE-524F-89D1-E37163D3E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3411538"/>
              <a:ext cx="9144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輪廓沖壓</a:t>
              </a:r>
            </a:p>
          </p:txBody>
        </p:sp>
        <p:sp>
          <p:nvSpPr>
            <p:cNvPr id="11287" name="Rectangle 23">
              <a:extLst>
                <a:ext uri="{FF2B5EF4-FFF2-40B4-BE49-F238E27FC236}">
                  <a16:creationId xmlns="" xmlns:a16="http://schemas.microsoft.com/office/drawing/2014/main" id="{B2312BB3-3B47-9946-8949-B932ABCC2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5725" y="3355975"/>
              <a:ext cx="1295400" cy="6477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導線層</a:t>
              </a:r>
              <a:r>
                <a:rPr lang="en-US" altLang="zh-TW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/</a:t>
              </a:r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膠</a:t>
              </a:r>
              <a:endParaRPr lang="en-US" altLang="zh-TW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熱壓</a:t>
              </a:r>
            </a:p>
          </p:txBody>
        </p:sp>
        <p:sp>
          <p:nvSpPr>
            <p:cNvPr id="11288" name="Rectangle 24">
              <a:extLst>
                <a:ext uri="{FF2B5EF4-FFF2-40B4-BE49-F238E27FC236}">
                  <a16:creationId xmlns="" xmlns:a16="http://schemas.microsoft.com/office/drawing/2014/main" id="{CB4D43A6-32FF-4044-BD03-1CEDF20A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1601" y="4262438"/>
              <a:ext cx="1281113" cy="5445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紋路沖壓</a:t>
              </a:r>
            </a:p>
          </p:txBody>
        </p:sp>
        <p:sp>
          <p:nvSpPr>
            <p:cNvPr id="11289" name="Rectangle 25">
              <a:extLst>
                <a:ext uri="{FF2B5EF4-FFF2-40B4-BE49-F238E27FC236}">
                  <a16:creationId xmlns="" xmlns:a16="http://schemas.microsoft.com/office/drawing/2014/main" id="{F6204A5B-6235-814C-B658-19A36F4FF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167313"/>
              <a:ext cx="1066800" cy="565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LED </a:t>
              </a:r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設置</a:t>
              </a:r>
              <a:endParaRPr lang="en-US" altLang="zh-TW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90" name="Rectangle 26">
              <a:extLst>
                <a:ext uri="{FF2B5EF4-FFF2-40B4-BE49-F238E27FC236}">
                  <a16:creationId xmlns="" xmlns:a16="http://schemas.microsoft.com/office/drawing/2014/main" id="{706AFECF-8FFB-B14E-9F9B-B7944E473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084763"/>
              <a:ext cx="10668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封膠</a:t>
              </a:r>
            </a:p>
          </p:txBody>
        </p:sp>
        <p:sp>
          <p:nvSpPr>
            <p:cNvPr id="11291" name="Rectangle 27">
              <a:extLst>
                <a:ext uri="{FF2B5EF4-FFF2-40B4-BE49-F238E27FC236}">
                  <a16:creationId xmlns="" xmlns:a16="http://schemas.microsoft.com/office/drawing/2014/main" id="{CFD90F6B-2196-1C4D-A0EB-06D934F7E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084763"/>
              <a:ext cx="1066800" cy="6477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乾燥</a:t>
              </a:r>
            </a:p>
          </p:txBody>
        </p:sp>
        <p:sp>
          <p:nvSpPr>
            <p:cNvPr id="11292" name="AutoShape 28">
              <a:extLst>
                <a:ext uri="{FF2B5EF4-FFF2-40B4-BE49-F238E27FC236}">
                  <a16:creationId xmlns="" xmlns:a16="http://schemas.microsoft.com/office/drawing/2014/main" id="{987FCAB7-EC5A-E545-96B6-BADE56189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097338"/>
              <a:ext cx="1828800" cy="685800"/>
            </a:xfrm>
            <a:prstGeom prst="diamond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O/S Test</a:t>
              </a:r>
              <a:endParaRPr lang="zh-TW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93" name="AutoShape 29">
              <a:extLst>
                <a:ext uri="{FF2B5EF4-FFF2-40B4-BE49-F238E27FC236}">
                  <a16:creationId xmlns="" xmlns:a16="http://schemas.microsoft.com/office/drawing/2014/main" id="{AACEADE4-84CB-3640-BB1E-64DCB3CA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5725" y="4930775"/>
              <a:ext cx="1219200" cy="762000"/>
            </a:xfrm>
            <a:prstGeom prst="diamond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LED </a:t>
              </a:r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測試</a:t>
              </a:r>
            </a:p>
          </p:txBody>
        </p:sp>
        <p:sp>
          <p:nvSpPr>
            <p:cNvPr id="11294" name="AutoShape 30">
              <a:extLst>
                <a:ext uri="{FF2B5EF4-FFF2-40B4-BE49-F238E27FC236}">
                  <a16:creationId xmlns="" xmlns:a16="http://schemas.microsoft.com/office/drawing/2014/main" id="{347F2062-E8A7-924F-A5D9-421015429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0488" y="5949950"/>
              <a:ext cx="1219200" cy="685800"/>
            </a:xfrm>
            <a:prstGeom prst="diamond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PQC3</a:t>
              </a:r>
              <a:endParaRPr lang="en-US" altLang="zh-TW" sz="1400" b="1">
                <a:solidFill>
                  <a:srgbClr val="0000FF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95" name="Line 31">
              <a:extLst>
                <a:ext uri="{FF2B5EF4-FFF2-40B4-BE49-F238E27FC236}">
                  <a16:creationId xmlns="" xmlns:a16="http://schemas.microsoft.com/office/drawing/2014/main" id="{921948FF-87EB-BA4C-B356-B140C3A54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20399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296" name="Line 32">
              <a:extLst>
                <a:ext uri="{FF2B5EF4-FFF2-40B4-BE49-F238E27FC236}">
                  <a16:creationId xmlns="" xmlns:a16="http://schemas.microsoft.com/office/drawing/2014/main" id="{2B610856-B3D2-6648-BBC4-CCCEEAE00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1400" y="5395913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297" name="Line 33">
              <a:extLst>
                <a:ext uri="{FF2B5EF4-FFF2-40B4-BE49-F238E27FC236}">
                  <a16:creationId xmlns="" xmlns:a16="http://schemas.microsoft.com/office/drawing/2014/main" id="{FEE13233-CC02-D842-B96A-F14AA5720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36401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298" name="Line 34">
              <a:extLst>
                <a:ext uri="{FF2B5EF4-FFF2-40B4-BE49-F238E27FC236}">
                  <a16:creationId xmlns="" xmlns:a16="http://schemas.microsoft.com/office/drawing/2014/main" id="{AA199BD7-8B93-C243-A35E-FC6EE7679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5395913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299" name="Line 35">
              <a:extLst>
                <a:ext uri="{FF2B5EF4-FFF2-40B4-BE49-F238E27FC236}">
                  <a16:creationId xmlns="" xmlns:a16="http://schemas.microsoft.com/office/drawing/2014/main" id="{AAA2D9F3-172B-DF4F-AE55-A7AADBB07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5395913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0" name="Line 36">
              <a:extLst>
                <a:ext uri="{FF2B5EF4-FFF2-40B4-BE49-F238E27FC236}">
                  <a16:creationId xmlns="" xmlns:a16="http://schemas.microsoft.com/office/drawing/2014/main" id="{B78166AB-98FB-8246-AE17-1D1DBB590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3925" y="5319713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1" name="Line 37">
              <a:extLst>
                <a:ext uri="{FF2B5EF4-FFF2-40B4-BE49-F238E27FC236}">
                  <a16:creationId xmlns="" xmlns:a16="http://schemas.microsoft.com/office/drawing/2014/main" id="{ED012A09-FBF9-0F45-A6EF-A844BD455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4400" y="36401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2" name="Line 38">
              <a:extLst>
                <a:ext uri="{FF2B5EF4-FFF2-40B4-BE49-F238E27FC236}">
                  <a16:creationId xmlns="" xmlns:a16="http://schemas.microsoft.com/office/drawing/2014/main" id="{689FEFB5-BA8B-C34C-90F8-09D1BB215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36401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3" name="Line 39">
              <a:extLst>
                <a:ext uri="{FF2B5EF4-FFF2-40B4-BE49-F238E27FC236}">
                  <a16:creationId xmlns="" xmlns:a16="http://schemas.microsoft.com/office/drawing/2014/main" id="{66880439-59F6-8244-A832-43C6A9502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36401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4" name="Line 40">
              <a:extLst>
                <a:ext uri="{FF2B5EF4-FFF2-40B4-BE49-F238E27FC236}">
                  <a16:creationId xmlns="" xmlns:a16="http://schemas.microsoft.com/office/drawing/2014/main" id="{F3BEC6E3-BA61-9E41-826C-62C437603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4400" y="19637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5" name="Line 41">
              <a:extLst>
                <a:ext uri="{FF2B5EF4-FFF2-40B4-BE49-F238E27FC236}">
                  <a16:creationId xmlns="" xmlns:a16="http://schemas.microsoft.com/office/drawing/2014/main" id="{A57125AD-C706-354A-928B-54340B63B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19637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6" name="Line 42">
              <a:extLst>
                <a:ext uri="{FF2B5EF4-FFF2-40B4-BE49-F238E27FC236}">
                  <a16:creationId xmlns="" xmlns:a16="http://schemas.microsoft.com/office/drawing/2014/main" id="{F0F20FC0-4453-024B-8AF7-1831C9A44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19637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7" name="Line 43">
              <a:extLst>
                <a:ext uri="{FF2B5EF4-FFF2-40B4-BE49-F238E27FC236}">
                  <a16:creationId xmlns="" xmlns:a16="http://schemas.microsoft.com/office/drawing/2014/main" id="{C350C7AB-2F19-C949-8973-FA77B0477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1400" y="28019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8" name="Line 44">
              <a:extLst>
                <a:ext uri="{FF2B5EF4-FFF2-40B4-BE49-F238E27FC236}">
                  <a16:creationId xmlns="" xmlns:a16="http://schemas.microsoft.com/office/drawing/2014/main" id="{BFC31784-710D-FA4F-AF4C-D2A743663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4000" y="6234113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09" name="Line 45">
              <a:extLst>
                <a:ext uri="{FF2B5EF4-FFF2-40B4-BE49-F238E27FC236}">
                  <a16:creationId xmlns="" xmlns:a16="http://schemas.microsoft.com/office/drawing/2014/main" id="{4ADD8DC6-C48C-554E-A242-4E4D5068B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6234113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0" name="Line 46">
              <a:extLst>
                <a:ext uri="{FF2B5EF4-FFF2-40B4-BE49-F238E27FC236}">
                  <a16:creationId xmlns="" xmlns:a16="http://schemas.microsoft.com/office/drawing/2014/main" id="{E4B25A49-1A04-2A48-AC58-968728088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8200" y="6234113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1" name="Line 47">
              <a:extLst>
                <a:ext uri="{FF2B5EF4-FFF2-40B4-BE49-F238E27FC236}">
                  <a16:creationId xmlns="" xmlns:a16="http://schemas.microsoft.com/office/drawing/2014/main" id="{FB415DED-AB41-6046-BA22-C444CFD5B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1400" y="44783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2" name="Line 48">
              <a:extLst>
                <a:ext uri="{FF2B5EF4-FFF2-40B4-BE49-F238E27FC236}">
                  <a16:creationId xmlns="" xmlns:a16="http://schemas.microsoft.com/office/drawing/2014/main" id="{8A348BA5-C07F-BC43-BE03-3AB009B61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9800" y="44783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3" name="Line 49">
              <a:extLst>
                <a:ext uri="{FF2B5EF4-FFF2-40B4-BE49-F238E27FC236}">
                  <a16:creationId xmlns="" xmlns:a16="http://schemas.microsoft.com/office/drawing/2014/main" id="{0C301936-3D24-C848-B7C1-2588B47AC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8200" y="44783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4" name="Line 50">
              <a:extLst>
                <a:ext uri="{FF2B5EF4-FFF2-40B4-BE49-F238E27FC236}">
                  <a16:creationId xmlns="" xmlns:a16="http://schemas.microsoft.com/office/drawing/2014/main" id="{7726847E-489F-514E-B859-202DD0726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10200" y="28019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5" name="Line 51">
              <a:extLst>
                <a:ext uri="{FF2B5EF4-FFF2-40B4-BE49-F238E27FC236}">
                  <a16:creationId xmlns="" xmlns:a16="http://schemas.microsoft.com/office/drawing/2014/main" id="{0BEE7DC1-A702-8948-AF2E-45C59F0E3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28019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6" name="Line 52">
              <a:extLst>
                <a:ext uri="{FF2B5EF4-FFF2-40B4-BE49-F238E27FC236}">
                  <a16:creationId xmlns="" xmlns:a16="http://schemas.microsoft.com/office/drawing/2014/main" id="{208FD056-32EF-E345-82EE-A6881662F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2801938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7" name="Line 53">
              <a:extLst>
                <a:ext uri="{FF2B5EF4-FFF2-40B4-BE49-F238E27FC236}">
                  <a16:creationId xmlns="" xmlns:a16="http://schemas.microsoft.com/office/drawing/2014/main" id="{01B0EE68-07DB-3447-B604-65201EEA9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7600" y="6234113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8" name="Line 54">
              <a:extLst>
                <a:ext uri="{FF2B5EF4-FFF2-40B4-BE49-F238E27FC236}">
                  <a16:creationId xmlns="" xmlns:a16="http://schemas.microsoft.com/office/drawing/2014/main" id="{0358BCB9-5B66-2549-8770-43E80DFB8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5000" y="22685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19" name="Line 55">
              <a:extLst>
                <a:ext uri="{FF2B5EF4-FFF2-40B4-BE49-F238E27FC236}">
                  <a16:creationId xmlns="" xmlns:a16="http://schemas.microsoft.com/office/drawing/2014/main" id="{CD3DA04D-1EBB-2B48-972A-0E9F859B2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9613" y="57102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20" name="Line 56">
              <a:extLst>
                <a:ext uri="{FF2B5EF4-FFF2-40B4-BE49-F238E27FC236}">
                  <a16:creationId xmlns="" xmlns:a16="http://schemas.microsoft.com/office/drawing/2014/main" id="{6B0D2637-8965-DB4E-A6B3-ADAC239BF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1988" y="4022725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21" name="Line 57">
              <a:extLst>
                <a:ext uri="{FF2B5EF4-FFF2-40B4-BE49-F238E27FC236}">
                  <a16:creationId xmlns="" xmlns:a16="http://schemas.microsoft.com/office/drawing/2014/main" id="{5DBCB196-8193-B849-A1DA-0FE825798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013" y="47831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22" name="Line 58">
              <a:extLst>
                <a:ext uri="{FF2B5EF4-FFF2-40B4-BE49-F238E27FC236}">
                  <a16:creationId xmlns="" xmlns:a16="http://schemas.microsoft.com/office/drawing/2014/main" id="{25B0672E-8F0E-BB4E-801D-6043C2743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3848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323" name="AutoShape 59">
              <a:extLst>
                <a:ext uri="{FF2B5EF4-FFF2-40B4-BE49-F238E27FC236}">
                  <a16:creationId xmlns="" xmlns:a16="http://schemas.microsoft.com/office/drawing/2014/main" id="{A1E46B6E-5583-7C47-A909-201900246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4106863"/>
              <a:ext cx="1828800" cy="762000"/>
            </a:xfrm>
            <a:prstGeom prst="diamond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 dirty="0">
                  <a:solidFill>
                    <a:srgbClr val="0000FF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壓力測試</a:t>
              </a:r>
            </a:p>
          </p:txBody>
        </p:sp>
      </p:grpSp>
      <p:sp>
        <p:nvSpPr>
          <p:cNvPr id="60" name="標題 1">
            <a:extLst>
              <a:ext uri="{FF2B5EF4-FFF2-40B4-BE49-F238E27FC236}">
                <a16:creationId xmlns="" xmlns:a16="http://schemas.microsoft.com/office/drawing/2014/main" id="{339B7FC2-D5B1-EC49-AA6F-EADB7EF8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09"/>
            <a:ext cx="12192000" cy="1023937"/>
          </a:xfrm>
        </p:spPr>
        <p:txBody>
          <a:bodyPr/>
          <a:lstStyle/>
          <a:p>
            <a:r>
              <a:rPr lang="en-US" altLang="zh-TW" sz="4000" dirty="0">
                <a:solidFill>
                  <a:srgbClr val="1466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rgbClr val="1466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電子薄膜生產及品管流程</a:t>
            </a:r>
            <a:endParaRPr lang="zh-TW" altLang="zh-TW" sz="4000" dirty="0">
              <a:solidFill>
                <a:srgbClr val="14663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pc="-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en" spc="-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服務客戶群</a:t>
            </a:r>
            <a:endParaRPr lang="en-US" b="0" spc="-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5" name="圖片 5" descr="一張含有 畫畫 的圖片&#10;&#10;自動產生的描述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88960" y="1762200"/>
            <a:ext cx="1894680" cy="397440"/>
          </a:xfrm>
          <a:prstGeom prst="rect">
            <a:avLst/>
          </a:prstGeom>
          <a:ln w="0">
            <a:noFill/>
          </a:ln>
        </p:spPr>
      </p:pic>
      <p:pic>
        <p:nvPicPr>
          <p:cNvPr id="256" name="圖片 7" descr="一張含有 畫畫 的圖片&#10;&#10;自動產生的描述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38990" y="5760000"/>
            <a:ext cx="1731960" cy="462240"/>
          </a:xfrm>
          <a:prstGeom prst="rect">
            <a:avLst/>
          </a:prstGeom>
          <a:ln w="0">
            <a:noFill/>
          </a:ln>
        </p:spPr>
      </p:pic>
      <p:pic>
        <p:nvPicPr>
          <p:cNvPr id="257" name="圖片 8" descr="一張含有 畫畫 的圖片&#10;&#10;自動產生的描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8045" y="1800000"/>
            <a:ext cx="1871280" cy="433800"/>
          </a:xfrm>
          <a:prstGeom prst="rect">
            <a:avLst/>
          </a:prstGeom>
          <a:ln w="0">
            <a:noFill/>
          </a:ln>
        </p:spPr>
      </p:pic>
      <p:pic>
        <p:nvPicPr>
          <p:cNvPr id="258" name="圖片 9" descr="一張含有 畫畫, 盤 的圖片&#10;&#10;自動產生的描述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26300" y="3634020"/>
            <a:ext cx="1799640" cy="550440"/>
          </a:xfrm>
          <a:prstGeom prst="rect">
            <a:avLst/>
          </a:prstGeom>
          <a:ln w="0">
            <a:noFill/>
          </a:ln>
        </p:spPr>
      </p:pic>
      <p:pic>
        <p:nvPicPr>
          <p:cNvPr id="259" name="圖片 13" descr="一張含有 畫畫 的圖片&#10;&#10;自動產生的描述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35920" y="2690550"/>
            <a:ext cx="1647720" cy="412560"/>
          </a:xfrm>
          <a:prstGeom prst="rect">
            <a:avLst/>
          </a:prstGeom>
          <a:ln w="0">
            <a:noFill/>
          </a:ln>
        </p:spPr>
      </p:pic>
      <p:pic>
        <p:nvPicPr>
          <p:cNvPr id="260" name="圖片 15" descr="一張含有 標誌, 畫畫 的圖片&#10;&#10;自動產生的描述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84000" y="1543680"/>
            <a:ext cx="822600" cy="822600"/>
          </a:xfrm>
          <a:prstGeom prst="rect">
            <a:avLst/>
          </a:prstGeom>
          <a:ln w="0">
            <a:noFill/>
          </a:ln>
        </p:spPr>
      </p:pic>
      <p:pic>
        <p:nvPicPr>
          <p:cNvPr id="261" name="圖片 17" descr="一張含有 畫畫, 食物 的圖片&#10;&#10;自動產生的描述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24000" y="5729760"/>
            <a:ext cx="1720440" cy="569880"/>
          </a:xfrm>
          <a:prstGeom prst="rect">
            <a:avLst/>
          </a:prstGeom>
          <a:ln w="0">
            <a:noFill/>
          </a:ln>
        </p:spPr>
      </p:pic>
      <p:pic>
        <p:nvPicPr>
          <p:cNvPr id="262" name="圖片 19" descr="一張含有 畫畫, 標誌 的圖片&#10;&#10;自動產生的描述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24000" y="2792430"/>
            <a:ext cx="1439640" cy="477000"/>
          </a:xfrm>
          <a:prstGeom prst="rect">
            <a:avLst/>
          </a:prstGeom>
          <a:ln w="0">
            <a:noFill/>
          </a:ln>
        </p:spPr>
      </p:pic>
      <p:pic>
        <p:nvPicPr>
          <p:cNvPr id="263" name="圖片 42" descr="一張含有 畫畫 的圖片&#10;&#10;自動產生的描述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738" y="3828060"/>
            <a:ext cx="1799640" cy="333000"/>
          </a:xfrm>
          <a:prstGeom prst="rect">
            <a:avLst/>
          </a:prstGeom>
          <a:ln w="0">
            <a:noFill/>
          </a:ln>
        </p:spPr>
      </p:pic>
      <p:pic>
        <p:nvPicPr>
          <p:cNvPr id="264" name="圖片 44" descr="一張含有 畫畫 的圖片&#10;&#10;自動產生的描述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45920" y="1620000"/>
            <a:ext cx="1737720" cy="539640"/>
          </a:xfrm>
          <a:prstGeom prst="rect">
            <a:avLst/>
          </a:prstGeom>
          <a:ln w="0">
            <a:noFill/>
          </a:ln>
        </p:spPr>
      </p:pic>
      <p:pic>
        <p:nvPicPr>
          <p:cNvPr id="265" name="圖片 50" descr="一張含有 畫畫 的圖片&#10;&#10;自動產生的描述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88040" y="3589740"/>
            <a:ext cx="1515600" cy="468000"/>
          </a:xfrm>
          <a:prstGeom prst="rect">
            <a:avLst/>
          </a:prstGeom>
          <a:ln w="0">
            <a:noFill/>
          </a:ln>
        </p:spPr>
      </p:pic>
      <p:pic>
        <p:nvPicPr>
          <p:cNvPr id="266" name="圖片 4" descr="一張含有 畫畫 的圖片&#10;&#10;自動產生的描述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19200" y="5637960"/>
            <a:ext cx="777600" cy="777600"/>
          </a:xfrm>
          <a:prstGeom prst="rect">
            <a:avLst/>
          </a:prstGeom>
          <a:ln w="0">
            <a:noFill/>
          </a:ln>
        </p:spPr>
      </p:pic>
      <p:pic>
        <p:nvPicPr>
          <p:cNvPr id="267" name="圖片 3"/>
          <p:cNvPicPr/>
          <p:nvPr/>
        </p:nvPicPr>
        <p:blipFill>
          <a:blip r:embed="rId14"/>
          <a:stretch/>
        </p:blipFill>
        <p:spPr>
          <a:xfrm>
            <a:off x="4027080" y="4946760"/>
            <a:ext cx="1996560" cy="468000"/>
          </a:xfrm>
          <a:prstGeom prst="rect">
            <a:avLst/>
          </a:prstGeom>
          <a:ln w="0">
            <a:noFill/>
          </a:ln>
        </p:spPr>
      </p:pic>
      <p:pic>
        <p:nvPicPr>
          <p:cNvPr id="268" name="圖片 10"/>
          <p:cNvPicPr/>
          <p:nvPr/>
        </p:nvPicPr>
        <p:blipFill>
          <a:blip r:embed="rId15"/>
          <a:stretch/>
        </p:blipFill>
        <p:spPr>
          <a:xfrm>
            <a:off x="4584000" y="3791880"/>
            <a:ext cx="849600" cy="839880"/>
          </a:xfrm>
          <a:prstGeom prst="rect">
            <a:avLst/>
          </a:prstGeom>
          <a:ln w="0">
            <a:noFill/>
          </a:ln>
        </p:spPr>
      </p:pic>
      <p:pic>
        <p:nvPicPr>
          <p:cNvPr id="269" name="圖片 16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70835" y="4719690"/>
            <a:ext cx="1599840" cy="359640"/>
          </a:xfrm>
          <a:prstGeom prst="rect">
            <a:avLst/>
          </a:prstGeom>
          <a:ln w="0">
            <a:noFill/>
          </a:ln>
        </p:spPr>
      </p:pic>
      <p:pic>
        <p:nvPicPr>
          <p:cNvPr id="270" name="圖片 20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84000" y="2618730"/>
            <a:ext cx="1794240" cy="511920"/>
          </a:xfrm>
          <a:prstGeom prst="rect">
            <a:avLst/>
          </a:prstGeom>
          <a:ln w="0">
            <a:noFill/>
          </a:ln>
        </p:spPr>
      </p:pic>
      <p:pic>
        <p:nvPicPr>
          <p:cNvPr id="271" name="圖片 22"/>
          <p:cNvPicPr/>
          <p:nvPr/>
        </p:nvPicPr>
        <p:blipFill>
          <a:blip r:embed="rId18"/>
          <a:stretch/>
        </p:blipFill>
        <p:spPr>
          <a:xfrm>
            <a:off x="6288960" y="5799600"/>
            <a:ext cx="1894680" cy="428040"/>
          </a:xfrm>
          <a:prstGeom prst="rect">
            <a:avLst/>
          </a:prstGeom>
          <a:ln w="0">
            <a:noFill/>
          </a:ln>
        </p:spPr>
      </p:pic>
      <p:pic>
        <p:nvPicPr>
          <p:cNvPr id="272" name="圖片 25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84000" y="2681280"/>
            <a:ext cx="795600" cy="795600"/>
          </a:xfrm>
          <a:prstGeom prst="rect">
            <a:avLst/>
          </a:prstGeom>
          <a:ln w="0">
            <a:noFill/>
          </a:ln>
        </p:spPr>
      </p:pic>
      <p:pic>
        <p:nvPicPr>
          <p:cNvPr id="273" name="圖片 27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97840" y="4516830"/>
            <a:ext cx="1225800" cy="823680"/>
          </a:xfrm>
          <a:prstGeom prst="rect">
            <a:avLst/>
          </a:prstGeom>
          <a:ln w="0">
            <a:noFill/>
          </a:ln>
        </p:spPr>
      </p:pic>
      <p:pic>
        <p:nvPicPr>
          <p:cNvPr id="274" name="圖片 273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90" y="4715370"/>
            <a:ext cx="1799280" cy="51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pc="-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pc="-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客戶分佈</a:t>
            </a:r>
            <a:endParaRPr lang="en-US" b="0" spc="-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23" name="圖表 22">
            <a:extLst>
              <a:ext uri="{FF2B5EF4-FFF2-40B4-BE49-F238E27FC236}">
                <a16:creationId xmlns="" xmlns:a16="http://schemas.microsoft.com/office/drawing/2014/main" id="{36B865DA-3C13-0D44-8B06-5E26D909E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377339"/>
              </p:ext>
            </p:extLst>
          </p:nvPr>
        </p:nvGraphicFramePr>
        <p:xfrm>
          <a:off x="1807394" y="1212574"/>
          <a:ext cx="8295861" cy="564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32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內外部資訊更新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1600" dirty="0"/>
              <a:t>資本：為充實公司營運周轉資金，於</a:t>
            </a:r>
            <a:r>
              <a:rPr lang="en-US" altLang="zh-TW" sz="1600" dirty="0"/>
              <a:t>3</a:t>
            </a:r>
            <a:r>
              <a:rPr lang="zh-TW" altLang="en-US" sz="1600" dirty="0"/>
              <a:t>月份</a:t>
            </a:r>
            <a:r>
              <a:rPr lang="zh-TW" altLang="en-US" sz="1600" dirty="0" smtClean="0"/>
              <a:t>完成現金增資募集資金新台幣</a:t>
            </a:r>
            <a:r>
              <a:rPr lang="en-US" altLang="zh-TW" sz="1600" dirty="0"/>
              <a:t>5</a:t>
            </a:r>
            <a:r>
              <a:rPr lang="zh-TW" altLang="en-US" sz="1600" dirty="0"/>
              <a:t>億</a:t>
            </a:r>
            <a:r>
              <a:rPr lang="en-US" altLang="zh-TW" sz="1600" dirty="0"/>
              <a:t>2500</a:t>
            </a:r>
            <a:r>
              <a:rPr lang="zh-TW" altLang="en-US" sz="1600" dirty="0"/>
              <a:t>萬</a:t>
            </a:r>
            <a:r>
              <a:rPr lang="zh-TW" altLang="en-US" sz="1600" dirty="0" smtClean="0"/>
              <a:t>元。</a:t>
            </a:r>
            <a:endParaRPr lang="zh-TW" altLang="en-US" sz="1600" dirty="0"/>
          </a:p>
          <a:p>
            <a:r>
              <a:rPr lang="zh-TW" altLang="en-US" sz="1600" dirty="0"/>
              <a:t>產品：</a:t>
            </a:r>
            <a:r>
              <a:rPr lang="en-US" altLang="zh-TW" sz="1600" dirty="0"/>
              <a:t>lighting</a:t>
            </a:r>
            <a:r>
              <a:rPr lang="zh-TW" altLang="en-US" sz="1600" dirty="0" smtClean="0"/>
              <a:t>產品應用</a:t>
            </a:r>
            <a:r>
              <a:rPr lang="zh-TW" altLang="en-US" sz="1600" dirty="0"/>
              <a:t>於筆電商標</a:t>
            </a:r>
            <a:r>
              <a:rPr lang="zh-TW" altLang="en-US" sz="1600" dirty="0" smtClean="0"/>
              <a:t>及</a:t>
            </a:r>
            <a:r>
              <a:rPr lang="zh-TW" altLang="en-US" sz="1600" dirty="0"/>
              <a:t>氣氛</a:t>
            </a:r>
            <a:r>
              <a:rPr lang="zh-TW" altLang="en-US" sz="1600" dirty="0" smtClean="0"/>
              <a:t>燈</a:t>
            </a:r>
            <a:r>
              <a:rPr lang="zh-TW" altLang="en-US" sz="1600" dirty="0"/>
              <a:t>源，營收占比提昇至</a:t>
            </a:r>
            <a:r>
              <a:rPr lang="en-US" altLang="zh-TW" sz="1600" dirty="0"/>
              <a:t>2%</a:t>
            </a:r>
            <a:r>
              <a:rPr lang="zh-TW" altLang="en-US" sz="1600" dirty="0"/>
              <a:t>。</a:t>
            </a:r>
          </a:p>
          <a:p>
            <a:r>
              <a:rPr lang="zh-TW" altLang="en-US" sz="1600" dirty="0"/>
              <a:t>市場</a:t>
            </a:r>
            <a:r>
              <a:rPr lang="zh-TW" altLang="en-US" sz="1600" dirty="0" smtClean="0"/>
              <a:t>：</a:t>
            </a:r>
            <a:endParaRPr lang="en-US" altLang="zh-TW" sz="1600" dirty="0" smtClean="0"/>
          </a:p>
          <a:p>
            <a:pPr lvl="1"/>
            <a:r>
              <a:rPr lang="zh-TW" altLang="en-US" sz="1200" dirty="0" smtClean="0"/>
              <a:t>新</a:t>
            </a:r>
            <a:r>
              <a:rPr lang="zh-TW" altLang="en-US" sz="1200" dirty="0"/>
              <a:t>冠肺炎疫情創造新的筆電</a:t>
            </a:r>
            <a:r>
              <a:rPr lang="zh-TW" altLang="en-US" sz="1200" dirty="0" smtClean="0"/>
              <a:t>需求產品組合改變。</a:t>
            </a:r>
            <a:endParaRPr lang="en-US" altLang="zh-TW" sz="1200" dirty="0" smtClean="0"/>
          </a:p>
          <a:p>
            <a:pPr lvl="1"/>
            <a:r>
              <a:rPr lang="zh-TW" altLang="en-US" sz="1200" dirty="0" smtClean="0"/>
              <a:t>晶片</a:t>
            </a:r>
            <a:r>
              <a:rPr lang="zh-TW" altLang="en-US" sz="1200" dirty="0"/>
              <a:t>缺貨、運輸問題使得筆電供應鏈不穩定</a:t>
            </a:r>
            <a:r>
              <a:rPr lang="zh-TW" altLang="en-US" sz="1200" dirty="0" smtClean="0"/>
              <a:t>。</a:t>
            </a:r>
            <a:r>
              <a:rPr lang="zh-TW" altLang="en-US" sz="1200" dirty="0"/>
              <a:t>		  </a:t>
            </a:r>
          </a:p>
          <a:p>
            <a:r>
              <a:rPr lang="zh-TW" altLang="en-US" sz="1600" dirty="0"/>
              <a:t>工廠</a:t>
            </a:r>
            <a:r>
              <a:rPr lang="zh-TW" altLang="en-US" sz="1600" dirty="0" smtClean="0"/>
              <a:t>：</a:t>
            </a:r>
            <a:endParaRPr lang="en-US" altLang="zh-TW" sz="1600" dirty="0" smtClean="0"/>
          </a:p>
          <a:p>
            <a:pPr lvl="1"/>
            <a:r>
              <a:rPr lang="zh-TW" altLang="en-US" sz="1200" dirty="0" smtClean="0"/>
              <a:t>越南</a:t>
            </a:r>
            <a:r>
              <a:rPr lang="zh-TW" altLang="en-US" sz="1200" dirty="0"/>
              <a:t>廠廠房及設備安裝完成，開始試產並著手量產前的準備工作</a:t>
            </a:r>
            <a:r>
              <a:rPr lang="zh-TW" altLang="en-US" sz="1200" dirty="0" smtClean="0"/>
              <a:t>。</a:t>
            </a:r>
            <a:endParaRPr lang="en-US" altLang="zh-TW" sz="1200" dirty="0" smtClean="0"/>
          </a:p>
          <a:p>
            <a:pPr lvl="1"/>
            <a:r>
              <a:rPr lang="zh-TW" altLang="en-US" sz="1200" dirty="0" smtClean="0"/>
              <a:t>設立</a:t>
            </a:r>
            <a:r>
              <a:rPr lang="zh-TW" altLang="en-US" sz="1200" dirty="0"/>
              <a:t>百宏電子背光模組產品線，積極開發客源</a:t>
            </a:r>
            <a:r>
              <a:rPr lang="zh-TW" altLang="en-US" sz="1200" dirty="0" smtClean="0"/>
              <a:t>。</a:t>
            </a:r>
            <a:endParaRPr lang="en-US" altLang="zh-TW" sz="1200" dirty="0" smtClean="0"/>
          </a:p>
          <a:p>
            <a:pPr lvl="1"/>
            <a:r>
              <a:rPr lang="zh-TW" altLang="en-US" sz="1200" dirty="0" smtClean="0"/>
              <a:t>基本工資</a:t>
            </a:r>
            <a:r>
              <a:rPr lang="zh-TW" altLang="en-US" sz="1200" dirty="0"/>
              <a:t>上漲、社保費用上升</a:t>
            </a:r>
            <a:r>
              <a:rPr lang="zh-TW" altLang="en-US" sz="1200" dirty="0" smtClean="0"/>
              <a:t>。</a:t>
            </a:r>
            <a:endParaRPr lang="en-US" altLang="zh-TW" sz="1200" dirty="0" smtClean="0"/>
          </a:p>
          <a:p>
            <a:pPr lvl="1"/>
            <a:r>
              <a:rPr lang="zh-TW" altLang="en-US" sz="1200" dirty="0" smtClean="0"/>
              <a:t>大陸</a:t>
            </a:r>
            <a:r>
              <a:rPr lang="zh-TW" altLang="en-US" sz="1200" dirty="0"/>
              <a:t>電力供應穩定出現破口，電力成本明顯上升</a:t>
            </a:r>
            <a:r>
              <a:rPr lang="zh-TW" altLang="en-US" sz="1200" dirty="0" smtClean="0"/>
              <a:t>。</a:t>
            </a:r>
            <a:endParaRPr lang="en-US" altLang="zh-TW" sz="1200" dirty="0" smtClean="0"/>
          </a:p>
          <a:p>
            <a:pPr lvl="1"/>
            <a:r>
              <a:rPr lang="zh-TW" altLang="en-US" sz="1200" dirty="0" smtClean="0"/>
              <a:t>本年度</a:t>
            </a:r>
            <a:r>
              <a:rPr lang="zh-TW" altLang="en-US" sz="1200" dirty="0"/>
              <a:t>前</a:t>
            </a:r>
            <a:r>
              <a:rPr lang="en-US" altLang="zh-TW" sz="1200" dirty="0"/>
              <a:t>3</a:t>
            </a:r>
            <a:r>
              <a:rPr lang="zh-TW" altLang="en-US" sz="1200" dirty="0"/>
              <a:t>季銀價較去年同期上漲</a:t>
            </a:r>
            <a:r>
              <a:rPr lang="en-US" altLang="zh-TW" sz="1200" dirty="0"/>
              <a:t>34%</a:t>
            </a:r>
            <a:r>
              <a:rPr lang="zh-TW" altLang="en-US" sz="1200" dirty="0"/>
              <a:t>，面臨嚴厲的材料成本上漲壓力</a:t>
            </a:r>
            <a:r>
              <a:rPr lang="zh-TW" altLang="en-US" sz="1200" dirty="0" smtClean="0"/>
              <a:t>。</a:t>
            </a:r>
            <a:endParaRPr lang="zh-TW" altLang="en-US" sz="12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財務數據</a:t>
            </a: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25151230"/>
              </p:ext>
            </p:extLst>
          </p:nvPr>
        </p:nvGraphicFramePr>
        <p:xfrm>
          <a:off x="6172200" y="2505075"/>
          <a:ext cx="525812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568"/>
                <a:gridCol w="1454790"/>
                <a:gridCol w="618486"/>
                <a:gridCol w="1494986"/>
                <a:gridCol w="578290"/>
              </a:tblGrid>
              <a:tr h="37084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110</a:t>
                      </a:r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年前三季度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09</a:t>
                      </a:r>
                      <a:r>
                        <a:rPr lang="zh-TW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年前三季度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金額新台幣千元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%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金額新台幣千元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%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營業收入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2,797,562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2,544,116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營業毛利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934,962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961,696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營列利益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641,485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721,911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營業外收支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12,546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-15,542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-1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稅前淨利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654,031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706,369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稅後淨利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474,769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507,473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母公司淨利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478,863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513,395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/>
                        <a:t>每股盈餘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5D29770-A0C1-1E48-A48B-57258DC8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en-US" altLang="zh-TW" dirty="0"/>
              <a:t>	</a:t>
            </a:r>
            <a:r>
              <a:rPr kumimoji="1" lang="zh-TW" altLang="en-US" dirty="0"/>
              <a:t>科</a:t>
            </a:r>
            <a:r>
              <a:rPr kumimoji="1" lang="zh-TW" altLang="en-US" dirty="0" smtClean="0"/>
              <a:t>嘉</a:t>
            </a:r>
            <a:r>
              <a:rPr kumimoji="1" lang="zh-TW" altLang="en-US" dirty="0"/>
              <a:t>營運概況</a:t>
            </a:r>
          </a:p>
        </p:txBody>
      </p:sp>
    </p:spTree>
    <p:extLst>
      <p:ext uri="{BB962C8B-B14F-4D97-AF65-F5344CB8AC3E}">
        <p14:creationId xmlns:p14="http://schemas.microsoft.com/office/powerpoint/2010/main" val="65571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營業毛利走勢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稅後純益</a:t>
            </a:r>
            <a:r>
              <a:rPr lang="zh-TW" altLang="en-US" dirty="0" smtClean="0"/>
              <a:t>及純益</a:t>
            </a:r>
            <a:r>
              <a:rPr lang="zh-TW" altLang="en-US" dirty="0"/>
              <a:t>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5D29770-A0C1-1E48-A48B-57258DC8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en-US" altLang="zh-TW" dirty="0"/>
              <a:t>	</a:t>
            </a:r>
            <a:r>
              <a:rPr kumimoji="1" lang="zh-TW" altLang="en-US" dirty="0"/>
              <a:t>科</a:t>
            </a:r>
            <a:r>
              <a:rPr kumimoji="1" lang="zh-TW" altLang="en-US" dirty="0" smtClean="0"/>
              <a:t>嘉</a:t>
            </a:r>
            <a:r>
              <a:rPr kumimoji="1" lang="zh-TW" altLang="en-US" dirty="0"/>
              <a:t>營運概況</a:t>
            </a:r>
          </a:p>
        </p:txBody>
      </p:sp>
      <p:graphicFrame>
        <p:nvGraphicFramePr>
          <p:cNvPr id="9" name="圖表 8">
            <a:extLst>
              <a:ext uri="{FF2B5EF4-FFF2-40B4-BE49-F238E27FC236}">
                <a16:creationId xmlns="" xmlns:a16="http://schemas.microsoft.com/office/drawing/2014/main" id="{F596278B-8E77-4797-A012-3D07B6972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951555"/>
              </p:ext>
            </p:extLst>
          </p:nvPr>
        </p:nvGraphicFramePr>
        <p:xfrm>
          <a:off x="163901" y="2579298"/>
          <a:ext cx="5676785" cy="395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圖表 10">
            <a:extLst>
              <a:ext uri="{FF2B5EF4-FFF2-40B4-BE49-F238E27FC236}">
                <a16:creationId xmlns="" xmlns:a16="http://schemas.microsoft.com/office/drawing/2014/main" id="{D28E65F6-BB36-4D7C-A112-EB8FB83AD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007476"/>
              </p:ext>
            </p:extLst>
          </p:nvPr>
        </p:nvGraphicFramePr>
        <p:xfrm>
          <a:off x="6435305" y="2579298"/>
          <a:ext cx="5598543" cy="395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928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永續發展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公司開始學習</a:t>
            </a:r>
            <a:r>
              <a:rPr lang="en-US" altLang="zh-TW" dirty="0" smtClean="0"/>
              <a:t>ESG</a:t>
            </a:r>
            <a:r>
              <a:rPr lang="zh-TW" altLang="en-US" dirty="0" smtClean="0"/>
              <a:t>議題，朝向永續發展邁進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CSR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贊助台灣幼兒棒球聯盟協會。</a:t>
            </a:r>
            <a:endParaRPr lang="en-US" altLang="zh-TW" dirty="0" smtClean="0"/>
          </a:p>
          <a:p>
            <a:pPr lvl="2"/>
            <a:r>
              <a:rPr lang="zh-TW" altLang="en-US" dirty="0"/>
              <a:t>贊助並</a:t>
            </a:r>
            <a:r>
              <a:rPr lang="zh-TW" altLang="en-US" dirty="0" smtClean="0"/>
              <a:t>參與</a:t>
            </a:r>
            <a:r>
              <a:rPr lang="en-US" altLang="zh-TW" dirty="0" smtClean="0"/>
              <a:t>STP</a:t>
            </a:r>
            <a:r>
              <a:rPr lang="zh-TW" altLang="en-US" dirty="0" smtClean="0"/>
              <a:t>種子人才培訓計畫。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r>
              <a:rPr lang="en-US" altLang="zh-TW" dirty="0" smtClean="0"/>
              <a:t>Environment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研發使用回收環保材料</a:t>
            </a:r>
            <a:r>
              <a:rPr lang="en-US" altLang="zh-TW" dirty="0" smtClean="0"/>
              <a:t>(PET)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r>
              <a:rPr lang="en-US" altLang="zh-TW" dirty="0"/>
              <a:t>80% </a:t>
            </a:r>
            <a:r>
              <a:rPr lang="zh-TW" altLang="en-US" dirty="0"/>
              <a:t>回收銷後廢寶特瓶</a:t>
            </a:r>
          </a:p>
          <a:p>
            <a:pPr lvl="3"/>
            <a:r>
              <a:rPr lang="en-US" altLang="zh-TW" dirty="0" smtClean="0"/>
              <a:t>24</a:t>
            </a:r>
            <a:r>
              <a:rPr lang="en-US" altLang="zh-TW" dirty="0"/>
              <a:t>% </a:t>
            </a:r>
            <a:r>
              <a:rPr lang="zh-TW" altLang="en-US" dirty="0"/>
              <a:t>碳減量</a:t>
            </a:r>
          </a:p>
          <a:p>
            <a:pPr lvl="3"/>
            <a:endParaRPr lang="en-US" altLang="zh-TW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026">
            <a:off x="5611130" y="3481348"/>
            <a:ext cx="3810330" cy="28564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0151">
            <a:off x="8823160" y="1116006"/>
            <a:ext cx="2722261" cy="3877130"/>
          </a:xfrm>
          <a:prstGeom prst="rect">
            <a:avLst/>
          </a:prstGeom>
        </p:spPr>
      </p:pic>
      <p:pic>
        <p:nvPicPr>
          <p:cNvPr id="1026" name="Picture 2" descr="查看來源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09" y="5073480"/>
            <a:ext cx="3691806" cy="16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天空, 室外, 鐵路, 白天 的圖片&#10;&#10;自動產生的描述">
            <a:extLst>
              <a:ext uri="{FF2B5EF4-FFF2-40B4-BE49-F238E27FC236}">
                <a16:creationId xmlns="" xmlns:a16="http://schemas.microsoft.com/office/drawing/2014/main" id="{4A50CA2C-89B0-764D-8A55-035C276AD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45995"/>
            <a:ext cx="10273339" cy="459712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F6C819A-C505-B548-8839-F5A9A2F937B4}"/>
              </a:ext>
            </a:extLst>
          </p:cNvPr>
          <p:cNvSpPr/>
          <p:nvPr/>
        </p:nvSpPr>
        <p:spPr>
          <a:xfrm>
            <a:off x="1621134" y="1014884"/>
            <a:ext cx="10570866" cy="5843116"/>
          </a:xfrm>
          <a:prstGeom prst="rect">
            <a:avLst/>
          </a:prstGeom>
          <a:gradFill flip="none" rotWithShape="1">
            <a:gsLst>
              <a:gs pos="91000">
                <a:srgbClr val="E4DCC8">
                  <a:alpha val="50000"/>
                </a:srgbClr>
              </a:gs>
              <a:gs pos="39000">
                <a:schemeClr val="bg1">
                  <a:alpha val="1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1A32FE-37FD-6C43-92AE-74782689C20B}"/>
              </a:ext>
            </a:extLst>
          </p:cNvPr>
          <p:cNvSpPr/>
          <p:nvPr/>
        </p:nvSpPr>
        <p:spPr>
          <a:xfrm>
            <a:off x="0" y="0"/>
            <a:ext cx="10570866" cy="5843116"/>
          </a:xfrm>
          <a:prstGeom prst="rect">
            <a:avLst/>
          </a:prstGeom>
          <a:gradFill flip="none" rotWithShape="1">
            <a:gsLst>
              <a:gs pos="100000">
                <a:srgbClr val="146633">
                  <a:alpha val="65000"/>
                </a:srgbClr>
              </a:gs>
              <a:gs pos="69000">
                <a:schemeClr val="bg1">
                  <a:alpha val="1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0BFBDC05-4F7A-5F43-92CE-02A46607B97F}"/>
              </a:ext>
            </a:extLst>
          </p:cNvPr>
          <p:cNvSpPr txBox="1"/>
          <p:nvPr/>
        </p:nvSpPr>
        <p:spPr>
          <a:xfrm>
            <a:off x="3645560" y="4467938"/>
            <a:ext cx="670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	</a:t>
            </a:r>
            <a:r>
              <a:rPr kumimoji="1" lang="en-US" altLang="zh-TW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</a:t>
            </a:r>
            <a:r>
              <a:rPr kumimoji="1" lang="en-US" altLang="zh-TW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2089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D9D863C-9E64-344F-853A-5885F6AA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313" y="812799"/>
            <a:ext cx="6213766" cy="1023467"/>
          </a:xfrm>
        </p:spPr>
        <p:txBody>
          <a:bodyPr/>
          <a:lstStyle/>
          <a:p>
            <a:pPr algn="r"/>
            <a:r>
              <a:rPr kumimoji="1" lang="zh-TW" altLang="en-US" sz="4400" dirty="0"/>
              <a:t>關於我們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43CFABB-4CC2-044C-A8C9-1444B390E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0313" y="1960041"/>
            <a:ext cx="6213765" cy="39454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400" b="1" dirty="0"/>
              <a:t>公司簡介</a:t>
            </a:r>
            <a:endParaRPr kumimoji="1" lang="en-US" altLang="zh-TW" sz="2400" b="1" dirty="0"/>
          </a:p>
          <a:p>
            <a:pPr marL="0" indent="0">
              <a:lnSpc>
                <a:spcPct val="200000"/>
              </a:lnSpc>
              <a:buNone/>
            </a:pPr>
            <a:r>
              <a:rPr kumimoji="1" lang="zh-TW" altLang="en-US" sz="1800" dirty="0"/>
              <a:t>創立時間：</a:t>
            </a:r>
            <a:r>
              <a:rPr kumimoji="1" lang="en-US" altLang="zh-TW" sz="1800" dirty="0"/>
              <a:t>1975</a:t>
            </a:r>
            <a:r>
              <a:rPr kumimoji="1" lang="zh-TW" altLang="en-US" sz="1800" dirty="0"/>
              <a:t>年</a:t>
            </a:r>
            <a:r>
              <a:rPr kumimoji="1" lang="en-US" altLang="zh-TW" sz="1800" dirty="0"/>
              <a:t>4</a:t>
            </a:r>
            <a:r>
              <a:rPr kumimoji="1" lang="zh-TW" altLang="en-US" sz="1800" dirty="0"/>
              <a:t>月</a:t>
            </a:r>
          </a:p>
          <a:p>
            <a:pPr marL="0" indent="0">
              <a:lnSpc>
                <a:spcPct val="200000"/>
              </a:lnSpc>
              <a:buNone/>
            </a:pPr>
            <a:r>
              <a:rPr kumimoji="1" lang="zh-TW" altLang="en-US" sz="1800" dirty="0"/>
              <a:t>資本額：新台幣</a:t>
            </a:r>
            <a:r>
              <a:rPr kumimoji="1" lang="en-US" altLang="zh-TW" sz="1800" dirty="0"/>
              <a:t>6.4</a:t>
            </a:r>
            <a:r>
              <a:rPr kumimoji="1" lang="zh-TW" altLang="en-US" sz="1800" dirty="0"/>
              <a:t>億元</a:t>
            </a:r>
          </a:p>
          <a:p>
            <a:pPr marL="0" indent="0">
              <a:lnSpc>
                <a:spcPct val="200000"/>
              </a:lnSpc>
              <a:buNone/>
            </a:pPr>
            <a:r>
              <a:rPr kumimoji="1" lang="zh-TW" altLang="en-US" sz="1800" dirty="0"/>
              <a:t>員工人數：</a:t>
            </a:r>
            <a:r>
              <a:rPr kumimoji="1" lang="en-US" altLang="zh-TW" sz="1800" dirty="0"/>
              <a:t>3,160</a:t>
            </a:r>
            <a:r>
              <a:rPr kumimoji="1" lang="zh-TW" altLang="en-US" sz="1800" dirty="0"/>
              <a:t>人</a:t>
            </a:r>
          </a:p>
          <a:p>
            <a:pPr marL="0" indent="0">
              <a:lnSpc>
                <a:spcPct val="200000"/>
              </a:lnSpc>
              <a:buNone/>
            </a:pPr>
            <a:r>
              <a:rPr kumimoji="1" lang="zh-TW" altLang="en-US" sz="1800" dirty="0"/>
              <a:t>董事長：林志峰；總經理：何和和；製造總經理：蔡慶生</a:t>
            </a:r>
          </a:p>
        </p:txBody>
      </p:sp>
    </p:spTree>
    <p:extLst>
      <p:ext uri="{BB962C8B-B14F-4D97-AF65-F5344CB8AC3E}">
        <p14:creationId xmlns:p14="http://schemas.microsoft.com/office/powerpoint/2010/main" val="332376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B89E600-B5C6-A94E-BCA0-4BA92A19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4400" dirty="0"/>
              <a:t>公司核心 </a:t>
            </a:r>
            <a:r>
              <a:rPr kumimoji="1" lang="en-US" altLang="zh-TW" sz="4400" dirty="0"/>
              <a:t>- QDCST</a:t>
            </a:r>
            <a:endParaRPr kumimoji="1" lang="zh-TW" altLang="en-US" sz="4000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="" xmlns:a16="http://schemas.microsoft.com/office/drawing/2014/main" id="{543387CA-3F6B-1B48-8216-FE952B277BF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8049090"/>
              </p:ext>
            </p:extLst>
          </p:nvPr>
        </p:nvGraphicFramePr>
        <p:xfrm>
          <a:off x="198438" y="1262063"/>
          <a:ext cx="6213475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03D0FEF4-878F-ED4B-A425-751E2BAB6F92}"/>
              </a:ext>
            </a:extLst>
          </p:cNvPr>
          <p:cNvSpPr txBox="1"/>
          <p:nvPr/>
        </p:nvSpPr>
        <p:spPr>
          <a:xfrm>
            <a:off x="401054" y="1524000"/>
            <a:ext cx="69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solidFill>
                  <a:srgbClr val="1466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</a:t>
            </a:r>
            <a:endParaRPr kumimoji="1" lang="zh-TW" altLang="en-US" sz="2000" b="1" dirty="0">
              <a:solidFill>
                <a:srgbClr val="1466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7202DAFF-5E80-1C4E-B448-1FD7A22598A7}"/>
              </a:ext>
            </a:extLst>
          </p:cNvPr>
          <p:cNvSpPr txBox="1"/>
          <p:nvPr/>
        </p:nvSpPr>
        <p:spPr>
          <a:xfrm>
            <a:off x="930443" y="2566737"/>
            <a:ext cx="69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solidFill>
                  <a:srgbClr val="1466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</a:t>
            </a:r>
            <a:endParaRPr kumimoji="1" lang="zh-TW" altLang="en-US" sz="2000" b="1" dirty="0">
              <a:solidFill>
                <a:srgbClr val="1466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CA029C8A-8A30-134D-8D83-4A264A07F93C}"/>
              </a:ext>
            </a:extLst>
          </p:cNvPr>
          <p:cNvSpPr txBox="1"/>
          <p:nvPr/>
        </p:nvSpPr>
        <p:spPr>
          <a:xfrm>
            <a:off x="1098754" y="3587026"/>
            <a:ext cx="69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solidFill>
                  <a:srgbClr val="1466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</a:t>
            </a:r>
            <a:endParaRPr kumimoji="1" lang="zh-TW" altLang="en-US" sz="2000" b="1" dirty="0">
              <a:solidFill>
                <a:srgbClr val="1466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17FCD406-0C17-1A4E-9D24-0FA4AA979BAA}"/>
              </a:ext>
            </a:extLst>
          </p:cNvPr>
          <p:cNvSpPr txBox="1"/>
          <p:nvPr/>
        </p:nvSpPr>
        <p:spPr>
          <a:xfrm>
            <a:off x="910325" y="4579297"/>
            <a:ext cx="69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solidFill>
                  <a:srgbClr val="1466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</a:t>
            </a:r>
            <a:endParaRPr kumimoji="1" lang="zh-TW" altLang="en-US" sz="2000" b="1" dirty="0">
              <a:solidFill>
                <a:srgbClr val="1466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60BCFC51-48AD-2547-AB4D-743D9349823C}"/>
              </a:ext>
            </a:extLst>
          </p:cNvPr>
          <p:cNvSpPr txBox="1"/>
          <p:nvPr/>
        </p:nvSpPr>
        <p:spPr>
          <a:xfrm>
            <a:off x="436953" y="5595937"/>
            <a:ext cx="69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solidFill>
                  <a:srgbClr val="1466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endParaRPr kumimoji="1" lang="zh-TW" altLang="en-US" sz="2000" b="1" dirty="0">
              <a:solidFill>
                <a:srgbClr val="1466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695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圖片 144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904518" y="620564"/>
            <a:ext cx="10225399" cy="614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0" y="17463"/>
            <a:ext cx="12192000" cy="1023937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pc="-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en-US" spc="-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服務與生產基地</a:t>
            </a:r>
            <a:endParaRPr lang="en-US" b="0" spc="-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8" name="線條"/>
          <p:cNvSpPr/>
          <p:nvPr/>
        </p:nvSpPr>
        <p:spPr>
          <a:xfrm>
            <a:off x="7247964" y="4722814"/>
            <a:ext cx="644956" cy="954972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圓形"/>
          <p:cNvSpPr/>
          <p:nvPr/>
        </p:nvSpPr>
        <p:spPr>
          <a:xfrm>
            <a:off x="7197266" y="4652614"/>
            <a:ext cx="70200" cy="702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圓形"/>
          <p:cNvSpPr/>
          <p:nvPr/>
        </p:nvSpPr>
        <p:spPr>
          <a:xfrm>
            <a:off x="7104000" y="4025160"/>
            <a:ext cx="70200" cy="7020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線條"/>
          <p:cNvSpPr/>
          <p:nvPr/>
        </p:nvSpPr>
        <p:spPr>
          <a:xfrm>
            <a:off x="7137479" y="4079520"/>
            <a:ext cx="3316530" cy="474076"/>
          </a:xfrm>
          <a:prstGeom prst="line">
            <a:avLst/>
          </a:prstGeom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線條"/>
          <p:cNvSpPr/>
          <p:nvPr/>
        </p:nvSpPr>
        <p:spPr>
          <a:xfrm flipV="1">
            <a:off x="7175279" y="3157884"/>
            <a:ext cx="3278730" cy="906156"/>
          </a:xfrm>
          <a:prstGeom prst="line">
            <a:avLst/>
          </a:prstGeom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線條"/>
          <p:cNvSpPr/>
          <p:nvPr/>
        </p:nvSpPr>
        <p:spPr>
          <a:xfrm flipV="1">
            <a:off x="7175279" y="1501944"/>
            <a:ext cx="2830165" cy="2551296"/>
          </a:xfrm>
          <a:prstGeom prst="line">
            <a:avLst/>
          </a:prstGeom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線條"/>
          <p:cNvSpPr/>
          <p:nvPr/>
        </p:nvSpPr>
        <p:spPr>
          <a:xfrm>
            <a:off x="7137480" y="4064039"/>
            <a:ext cx="3235124" cy="1889205"/>
          </a:xfrm>
          <a:prstGeom prst="line">
            <a:avLst/>
          </a:prstGeom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圓形"/>
          <p:cNvSpPr/>
          <p:nvPr/>
        </p:nvSpPr>
        <p:spPr>
          <a:xfrm rot="150637">
            <a:off x="6480416" y="4841926"/>
            <a:ext cx="70200" cy="7020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圓形"/>
          <p:cNvSpPr/>
          <p:nvPr/>
        </p:nvSpPr>
        <p:spPr>
          <a:xfrm>
            <a:off x="5629279" y="4967087"/>
            <a:ext cx="70200" cy="7020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accent1">
                <a:alpha val="99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線條"/>
          <p:cNvSpPr/>
          <p:nvPr/>
        </p:nvSpPr>
        <p:spPr>
          <a:xfrm flipV="1">
            <a:off x="6168256" y="4910622"/>
            <a:ext cx="341576" cy="767164"/>
          </a:xfrm>
          <a:prstGeom prst="line">
            <a:avLst/>
          </a:prstGeom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圓形"/>
          <p:cNvSpPr/>
          <p:nvPr/>
        </p:nvSpPr>
        <p:spPr>
          <a:xfrm>
            <a:off x="5916000" y="3933000"/>
            <a:ext cx="70200" cy="70200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9" name="image.jpeg" descr="image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21321" y="5190185"/>
            <a:ext cx="2117931" cy="1301335"/>
          </a:xfrm>
          <a:prstGeom prst="parallelogram">
            <a:avLst/>
          </a:prstGeom>
          <a:ln w="0">
            <a:solidFill>
              <a:srgbClr val="FF0000"/>
            </a:solidFill>
          </a:ln>
        </p:spPr>
      </p:pic>
      <p:sp>
        <p:nvSpPr>
          <p:cNvPr id="160" name="Taipei Office"/>
          <p:cNvSpPr/>
          <p:nvPr/>
        </p:nvSpPr>
        <p:spPr>
          <a:xfrm>
            <a:off x="6756122" y="6488691"/>
            <a:ext cx="1628640" cy="3371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US" sz="1600" b="1" spc="-1" dirty="0">
                <a:solidFill>
                  <a:srgbClr val="FF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HQ</a:t>
            </a:r>
            <a:endParaRPr lang="en-US" sz="1600" spc="-1" dirty="0">
              <a:solidFill>
                <a:srgbClr val="FF000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1" name="image.jpeg" descr="image.jpeg"/>
          <p:cNvPicPr/>
          <p:nvPr/>
        </p:nvPicPr>
        <p:blipFill>
          <a:blip r:embed="rId6"/>
          <a:stretch/>
        </p:blipFill>
        <p:spPr>
          <a:xfrm>
            <a:off x="9096242" y="5182436"/>
            <a:ext cx="2339837" cy="1275583"/>
          </a:xfrm>
          <a:prstGeom prst="parallelogram">
            <a:avLst/>
          </a:prstGeom>
          <a:ln w="12700">
            <a:solidFill>
              <a:schemeClr val="accent1"/>
            </a:solidFill>
            <a:miter/>
          </a:ln>
        </p:spPr>
      </p:pic>
      <p:sp>
        <p:nvSpPr>
          <p:cNvPr id="162" name="Suzhou Chia Chi Plant"/>
          <p:cNvSpPr/>
          <p:nvPr/>
        </p:nvSpPr>
        <p:spPr>
          <a:xfrm>
            <a:off x="11187090" y="6069817"/>
            <a:ext cx="1177920" cy="3371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1600" b="1" spc="-1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嘉吉</a:t>
            </a:r>
            <a:endParaRPr lang="en-US" sz="1600" b="1" spc="-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3" name="2-20110316嘉財外觀.jpeg" descr="2-20110316嘉財外觀.jpeg"/>
          <p:cNvPicPr/>
          <p:nvPr/>
        </p:nvPicPr>
        <p:blipFill>
          <a:blip r:embed="rId7"/>
          <a:stretch/>
        </p:blipFill>
        <p:spPr>
          <a:xfrm>
            <a:off x="9110823" y="3860543"/>
            <a:ext cx="2337496" cy="1286742"/>
          </a:xfrm>
          <a:prstGeom prst="parallelogram">
            <a:avLst/>
          </a:prstGeom>
          <a:ln w="12700">
            <a:solidFill>
              <a:schemeClr val="accent1"/>
            </a:solidFill>
            <a:miter/>
          </a:ln>
        </p:spPr>
      </p:pic>
      <p:sp>
        <p:nvSpPr>
          <p:cNvPr id="164" name="Suzhou Chia Tsai Plant"/>
          <p:cNvSpPr/>
          <p:nvPr/>
        </p:nvSpPr>
        <p:spPr>
          <a:xfrm>
            <a:off x="11187090" y="4827761"/>
            <a:ext cx="1328040" cy="3371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1600" b="1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嘉財</a:t>
            </a:r>
            <a:endParaRPr lang="en-US" sz="1600" spc="-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5" name="image.jpeg" descr="image.jpeg"/>
          <p:cNvPicPr/>
          <p:nvPr/>
        </p:nvPicPr>
        <p:blipFill>
          <a:blip r:embed="rId8"/>
          <a:stretch/>
        </p:blipFill>
        <p:spPr>
          <a:xfrm>
            <a:off x="9145982" y="2411136"/>
            <a:ext cx="2266337" cy="1382883"/>
          </a:xfrm>
          <a:prstGeom prst="parallelogram">
            <a:avLst/>
          </a:prstGeom>
          <a:ln w="12700">
            <a:solidFill>
              <a:schemeClr val="accent1"/>
            </a:solidFill>
            <a:miter/>
          </a:ln>
        </p:spPr>
      </p:pic>
      <p:sp>
        <p:nvSpPr>
          <p:cNvPr id="166" name="Suzhou Goda Plant 2                           (You are here)"/>
          <p:cNvSpPr/>
          <p:nvPr/>
        </p:nvSpPr>
        <p:spPr>
          <a:xfrm>
            <a:off x="11129917" y="3424504"/>
            <a:ext cx="1119600" cy="3371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20" tIns="45000" rIns="4572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1600" b="1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科德</a:t>
            </a:r>
            <a:r>
              <a:rPr lang="en-US" sz="1600" b="1" spc="-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2</a:t>
            </a:r>
            <a:r>
              <a:rPr lang="en-US" sz="1600" b="1" spc="-1" baseline="300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nd</a:t>
            </a:r>
            <a:r>
              <a:rPr lang="en-US" sz="1600" b="1" spc="-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endParaRPr lang="en-US" sz="1600" spc="-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7" name="image.jpeg" descr="image.jpeg"/>
          <p:cNvPicPr/>
          <p:nvPr/>
        </p:nvPicPr>
        <p:blipFill>
          <a:blip r:embed="rId9"/>
          <a:stretch/>
        </p:blipFill>
        <p:spPr>
          <a:xfrm>
            <a:off x="9125462" y="1098232"/>
            <a:ext cx="2266337" cy="1219787"/>
          </a:xfrm>
          <a:prstGeom prst="parallelogram">
            <a:avLst/>
          </a:prstGeom>
          <a:ln w="12700">
            <a:solidFill>
              <a:schemeClr val="accent1"/>
            </a:solidFill>
            <a:miter/>
          </a:ln>
        </p:spPr>
      </p:pic>
      <p:sp>
        <p:nvSpPr>
          <p:cNvPr id="168" name="Suzhou Goda Plant 1…"/>
          <p:cNvSpPr/>
          <p:nvPr/>
        </p:nvSpPr>
        <p:spPr>
          <a:xfrm>
            <a:off x="10693801" y="2013898"/>
            <a:ext cx="1737720" cy="3371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US" sz="1600" b="1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科德</a:t>
            </a:r>
            <a:r>
              <a:rPr lang="en-US" sz="1600" b="1" spc="-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1</a:t>
            </a:r>
            <a:r>
              <a:rPr lang="en-US" sz="1600" b="1" spc="-1" baseline="300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st</a:t>
            </a:r>
            <a:endParaRPr lang="en-US" sz="1600" spc="-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9" name="線條"/>
          <p:cNvSpPr/>
          <p:nvPr/>
        </p:nvSpPr>
        <p:spPr>
          <a:xfrm flipV="1">
            <a:off x="1936200" y="3986640"/>
            <a:ext cx="4015440" cy="92880"/>
          </a:xfrm>
          <a:prstGeom prst="line">
            <a:avLst/>
          </a:prstGeom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IMG_2448.jpeg" descr="IMG_2448.jpe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753" y="3157884"/>
            <a:ext cx="2007447" cy="1354985"/>
          </a:xfrm>
          <a:prstGeom prst="parallelogram">
            <a:avLst/>
          </a:prstGeom>
          <a:ln w="12700">
            <a:solidFill>
              <a:schemeClr val="accent1"/>
            </a:solidFill>
            <a:miter/>
          </a:ln>
        </p:spPr>
      </p:pic>
      <p:sp>
        <p:nvSpPr>
          <p:cNvPr id="171" name="線條"/>
          <p:cNvSpPr/>
          <p:nvPr/>
        </p:nvSpPr>
        <p:spPr>
          <a:xfrm flipV="1">
            <a:off x="3118199" y="5006880"/>
            <a:ext cx="2494086" cy="337100"/>
          </a:xfrm>
          <a:prstGeom prst="line">
            <a:avLst/>
          </a:prstGeom>
          <a:ln w="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hongqing Jia Jun Plant"/>
          <p:cNvSpPr/>
          <p:nvPr/>
        </p:nvSpPr>
        <p:spPr>
          <a:xfrm>
            <a:off x="756480" y="4528166"/>
            <a:ext cx="1319760" cy="3371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1600" b="1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嘉駿</a:t>
            </a:r>
            <a:endParaRPr lang="en-US" sz="1600" spc="-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74" name="圖片2" descr="圖片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18035" y="5192538"/>
            <a:ext cx="1984976" cy="1286742"/>
          </a:xfrm>
          <a:prstGeom prst="parallelogram">
            <a:avLst/>
          </a:prstGeom>
          <a:ln w="0">
            <a:solidFill>
              <a:schemeClr val="accent1"/>
            </a:solidFill>
          </a:ln>
        </p:spPr>
      </p:pic>
      <p:sp>
        <p:nvSpPr>
          <p:cNvPr id="175" name="Dongguan Chia Yi Plant"/>
          <p:cNvSpPr/>
          <p:nvPr/>
        </p:nvSpPr>
        <p:spPr>
          <a:xfrm>
            <a:off x="5332602" y="6471714"/>
            <a:ext cx="1356120" cy="3371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20" tIns="45000" rIns="4572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1600" b="1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百景</a:t>
            </a:r>
            <a:endParaRPr lang="en-US" sz="1600" spc="-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6" name="Dongguan Chia Yi Plant"/>
          <p:cNvSpPr/>
          <p:nvPr/>
        </p:nvSpPr>
        <p:spPr>
          <a:xfrm>
            <a:off x="2390172" y="6503437"/>
            <a:ext cx="1356120" cy="3371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US" sz="1600" b="1" spc="-1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科德國際</a:t>
            </a:r>
            <a:endParaRPr lang="en-US" sz="1600" b="1" spc="-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583883D6-D3DB-5E4F-9B9C-DDD395BFA9A3}"/>
              </a:ext>
            </a:extLst>
          </p:cNvPr>
          <p:cNvSpPr txBox="1"/>
          <p:nvPr/>
        </p:nvSpPr>
        <p:spPr>
          <a:xfrm>
            <a:off x="6656845" y="3661169"/>
            <a:ext cx="64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蘇州</a:t>
            </a:r>
            <a:endParaRPr kumimoji="1" lang="zh-TW" altLang="en-US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="" xmlns:a16="http://schemas.microsoft.com/office/drawing/2014/main" id="{13C0CF58-AB3A-F149-B809-F9FC7C1212FB}"/>
              </a:ext>
            </a:extLst>
          </p:cNvPr>
          <p:cNvSpPr txBox="1"/>
          <p:nvPr/>
        </p:nvSpPr>
        <p:spPr>
          <a:xfrm>
            <a:off x="7305137" y="4648704"/>
            <a:ext cx="64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台灣</a:t>
            </a:r>
            <a:endParaRPr kumimoji="1" lang="zh-TW" altLang="en-US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="" xmlns:a16="http://schemas.microsoft.com/office/drawing/2014/main" id="{427852F2-116C-934A-9070-308F712B3D31}"/>
              </a:ext>
            </a:extLst>
          </p:cNvPr>
          <p:cNvSpPr txBox="1"/>
          <p:nvPr/>
        </p:nvSpPr>
        <p:spPr>
          <a:xfrm>
            <a:off x="5942196" y="4402502"/>
            <a:ext cx="64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東莞</a:t>
            </a:r>
            <a:endParaRPr kumimoji="1" lang="zh-TW" altLang="en-US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="" xmlns:a16="http://schemas.microsoft.com/office/drawing/2014/main" id="{49AC96B3-B0CE-5F4D-94EC-8DC8A21F5662}"/>
              </a:ext>
            </a:extLst>
          </p:cNvPr>
          <p:cNvSpPr txBox="1"/>
          <p:nvPr/>
        </p:nvSpPr>
        <p:spPr>
          <a:xfrm>
            <a:off x="4198937" y="4606228"/>
            <a:ext cx="64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越南</a:t>
            </a:r>
            <a:endParaRPr kumimoji="1" lang="zh-TW" altLang="en-US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="" xmlns:a16="http://schemas.microsoft.com/office/drawing/2014/main" id="{847313A6-FC7A-6C49-9B73-F5DC8A1B1B12}"/>
              </a:ext>
            </a:extLst>
          </p:cNvPr>
          <p:cNvSpPr txBox="1"/>
          <p:nvPr/>
        </p:nvSpPr>
        <p:spPr>
          <a:xfrm>
            <a:off x="4845392" y="3572626"/>
            <a:ext cx="64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spc="-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重慶</a:t>
            </a:r>
            <a:endParaRPr kumimoji="1" lang="zh-TW" altLang="en-US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 descr="一張含有 建築物, 天空, 室外 的圖片&#10;&#10;自動產生的描述">
            <a:extLst>
              <a:ext uri="{FF2B5EF4-FFF2-40B4-BE49-F238E27FC236}">
                <a16:creationId xmlns="" xmlns:a16="http://schemas.microsoft.com/office/drawing/2014/main" id="{557EBF91-DDA3-DB47-9CDB-82D239EDD85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744" y="5190185"/>
            <a:ext cx="1984977" cy="1262363"/>
          </a:xfrm>
          <a:prstGeom prst="parallelogram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2279309-4016-7A47-8294-67C4F178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	</a:t>
            </a:r>
            <a:r>
              <a:rPr kumimoji="1" lang="zh-TW" altLang="en-US" dirty="0"/>
              <a:t>解決方案 </a:t>
            </a:r>
            <a:r>
              <a:rPr kumimoji="1" lang="en-US" altLang="zh-TW" dirty="0"/>
              <a:t>&amp; </a:t>
            </a:r>
            <a:r>
              <a:rPr kumimoji="1" lang="zh-TW" altLang="en-US" dirty="0"/>
              <a:t>產品運用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EAF1FF97-951D-A04C-AD3D-6AEEC62B13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1441" y="1341448"/>
            <a:ext cx="3423684" cy="1447220"/>
          </a:xfrm>
          <a:prstGeom prst="parallelogram">
            <a:avLst/>
          </a:prstGeom>
        </p:spPr>
      </p:pic>
      <p:pic>
        <p:nvPicPr>
          <p:cNvPr id="10" name="圖片 9" descr="一張含有 文字, 鍵盤, 室內, 電子用品 的圖片&#10;&#10;自動產生的描述">
            <a:extLst>
              <a:ext uri="{FF2B5EF4-FFF2-40B4-BE49-F238E27FC236}">
                <a16:creationId xmlns="" xmlns:a16="http://schemas.microsoft.com/office/drawing/2014/main" id="{C45BA3D2-6584-0A4A-8AFD-9E8725FB5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279" y="3170842"/>
            <a:ext cx="3794852" cy="1307806"/>
          </a:xfrm>
          <a:prstGeom prst="parallelogram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E8F50659-918A-7744-9D5A-450380FAF6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005" y="3170842"/>
            <a:ext cx="3423684" cy="1307806"/>
          </a:xfrm>
          <a:prstGeom prst="parallelogram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8" name="Picture 6" descr="銀色並排冰箱">
            <a:extLst>
              <a:ext uri="{FF2B5EF4-FFF2-40B4-BE49-F238E27FC236}">
                <a16:creationId xmlns="" xmlns:a16="http://schemas.microsoft.com/office/drawing/2014/main" id="{C5D27762-3CAA-D143-B72F-5029EFCD3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7695" y="4838141"/>
            <a:ext cx="2917840" cy="144722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演奏電子琴的人">
            <a:extLst>
              <a:ext uri="{FF2B5EF4-FFF2-40B4-BE49-F238E27FC236}">
                <a16:creationId xmlns="" xmlns:a16="http://schemas.microsoft.com/office/drawing/2014/main" id="{A1EA96C2-0E83-064F-ADE0-3EB4FFEE7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6205" y="4838141"/>
            <a:ext cx="2917840" cy="144722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空車座">
            <a:extLst>
              <a:ext uri="{FF2B5EF4-FFF2-40B4-BE49-F238E27FC236}">
                <a16:creationId xmlns="" xmlns:a16="http://schemas.microsoft.com/office/drawing/2014/main" id="{A844A4AE-1DED-9F48-A133-864621F30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4717" y="4838141"/>
            <a:ext cx="2917840" cy="144722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8B44DA62-BAAF-9046-AD27-029FAFEBB5EB}"/>
              </a:ext>
            </a:extLst>
          </p:cNvPr>
          <p:cNvSpPr txBox="1"/>
          <p:nvPr/>
        </p:nvSpPr>
        <p:spPr>
          <a:xfrm>
            <a:off x="3527013" y="27683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1400" b="1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面板開關</a:t>
            </a:r>
            <a:endParaRPr kumimoji="1" lang="en-US" altLang="zh-TW" sz="1400" b="1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225D4EDD-FA1F-D847-965A-E1A162EFEEFC}"/>
              </a:ext>
            </a:extLst>
          </p:cNvPr>
          <p:cNvSpPr txBox="1"/>
          <p:nvPr/>
        </p:nvSpPr>
        <p:spPr>
          <a:xfrm>
            <a:off x="4902393" y="4449667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kumimoji="1" sz="2000" b="1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364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altLang="zh-TW" sz="1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Mini LED</a:t>
            </a:r>
          </a:p>
        </p:txBody>
      </p:sp>
      <p:pic>
        <p:nvPicPr>
          <p:cNvPr id="3088" name="Picture 16" descr="RFID Tag Omni-ID Flex 1200">
            <a:extLst>
              <a:ext uri="{FF2B5EF4-FFF2-40B4-BE49-F238E27FC236}">
                <a16:creationId xmlns="" xmlns:a16="http://schemas.microsoft.com/office/drawing/2014/main" id="{0D80158B-15F5-9545-B7DD-4FFAB7B0D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3424" y="1341448"/>
            <a:ext cx="3724939" cy="144722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 descr="一張含有 文字, 膝上型電腦, 電腦, 室內 的圖片&#10;&#10;自動產生的描述">
            <a:extLst>
              <a:ext uri="{FF2B5EF4-FFF2-40B4-BE49-F238E27FC236}">
                <a16:creationId xmlns="" xmlns:a16="http://schemas.microsoft.com/office/drawing/2014/main" id="{E0098709-C6E8-BD46-A1A5-A3B070B620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4788" y="3170842"/>
            <a:ext cx="1807212" cy="1346200"/>
          </a:xfrm>
          <a:prstGeom prst="rect">
            <a:avLst/>
          </a:prstGeom>
        </p:spPr>
      </p:pic>
      <p:pic>
        <p:nvPicPr>
          <p:cNvPr id="16" name="圖片 15" descr="一張含有 室外, 磚塊, 建材 的圖片&#10;&#10;自動產生的描述">
            <a:extLst>
              <a:ext uri="{FF2B5EF4-FFF2-40B4-BE49-F238E27FC236}">
                <a16:creationId xmlns="" xmlns:a16="http://schemas.microsoft.com/office/drawing/2014/main" id="{388C8D0D-E012-3A4E-A192-30D7AD549B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3226" y="4837561"/>
            <a:ext cx="2668774" cy="1447800"/>
          </a:xfrm>
          <a:prstGeom prst="rect">
            <a:avLst/>
          </a:prstGeom>
        </p:spPr>
      </p:pic>
      <p:pic>
        <p:nvPicPr>
          <p:cNvPr id="18" name="圖片 17" descr="一張含有 文字, 室內 的圖片&#10;&#10;自動產生的描述">
            <a:extLst>
              <a:ext uri="{FF2B5EF4-FFF2-40B4-BE49-F238E27FC236}">
                <a16:creationId xmlns="" xmlns:a16="http://schemas.microsoft.com/office/drawing/2014/main" id="{CAD152E2-37CE-6342-8DE7-212778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42719"/>
            <a:ext cx="2633149" cy="1460500"/>
          </a:xfrm>
          <a:prstGeom prst="rect">
            <a:avLst/>
          </a:prstGeom>
        </p:spPr>
      </p:pic>
      <p:pic>
        <p:nvPicPr>
          <p:cNvPr id="20" name="圖片 19" descr="一張含有 文字 的圖片&#10;&#10;自動產生的描述">
            <a:extLst>
              <a:ext uri="{FF2B5EF4-FFF2-40B4-BE49-F238E27FC236}">
                <a16:creationId xmlns="" xmlns:a16="http://schemas.microsoft.com/office/drawing/2014/main" id="{BFB59ABE-D074-C641-A8AA-F2CB7347747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37561"/>
            <a:ext cx="1967024" cy="144780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403A0CF5-1E28-3741-8B77-70CA0A8895D2}"/>
              </a:ext>
            </a:extLst>
          </p:cNvPr>
          <p:cNvSpPr txBox="1"/>
          <p:nvPr/>
        </p:nvSpPr>
        <p:spPr>
          <a:xfrm>
            <a:off x="6907327" y="2763116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b="1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RFID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17742DA6-CFF3-BF4E-9039-168F9943BBED}"/>
              </a:ext>
            </a:extLst>
          </p:cNvPr>
          <p:cNvSpPr txBox="1"/>
          <p:nvPr/>
        </p:nvSpPr>
        <p:spPr>
          <a:xfrm>
            <a:off x="573173" y="2827611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b="1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POS Mesh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3A35A161-A2C3-7241-AB3D-CFB6A73ACF25}"/>
              </a:ext>
            </a:extLst>
          </p:cNvPr>
          <p:cNvSpPr txBox="1"/>
          <p:nvPr/>
        </p:nvSpPr>
        <p:spPr>
          <a:xfrm>
            <a:off x="8253812" y="442983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kumimoji="1" sz="2000" b="1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364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1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桌上型及筆電鍵盤</a:t>
            </a:r>
            <a:endParaRPr lang="en-US" altLang="zh-TW" sz="1400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DCDEE47D-43D9-CB40-BA3E-912FF27DD1D2}"/>
              </a:ext>
            </a:extLst>
          </p:cNvPr>
          <p:cNvSpPr txBox="1"/>
          <p:nvPr/>
        </p:nvSpPr>
        <p:spPr>
          <a:xfrm>
            <a:off x="2411393" y="632375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kumimoji="1" sz="2000" b="1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364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1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家電開關</a:t>
            </a:r>
            <a:endParaRPr lang="en-US" altLang="zh-TW" sz="1400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135A551C-212A-7346-A03C-904AFB2E795A}"/>
              </a:ext>
            </a:extLst>
          </p:cNvPr>
          <p:cNvSpPr txBox="1"/>
          <p:nvPr/>
        </p:nvSpPr>
        <p:spPr>
          <a:xfrm>
            <a:off x="5032288" y="632375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kumimoji="1" sz="2000" b="1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364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1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電子樂器</a:t>
            </a:r>
            <a:endParaRPr lang="en-US" altLang="zh-TW" sz="1400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BB62F21B-22DD-9142-A45B-FDF95D82D790}"/>
              </a:ext>
            </a:extLst>
          </p:cNvPr>
          <p:cNvSpPr txBox="1"/>
          <p:nvPr/>
        </p:nvSpPr>
        <p:spPr>
          <a:xfrm>
            <a:off x="7484685" y="630450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kumimoji="1" sz="2000" b="1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364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1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安全帶警示感應</a:t>
            </a:r>
            <a:endParaRPr lang="en-US" altLang="zh-TW" sz="1400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F5A807E3-6345-744D-8C44-94EBEE63A536}"/>
              </a:ext>
            </a:extLst>
          </p:cNvPr>
          <p:cNvSpPr txBox="1"/>
          <p:nvPr/>
        </p:nvSpPr>
        <p:spPr>
          <a:xfrm>
            <a:off x="10429980" y="6323755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kumimoji="1" sz="2000" b="1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364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1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門鈴觸控開關</a:t>
            </a:r>
            <a:endParaRPr lang="en-US" altLang="zh-TW" sz="1400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="" xmlns:a16="http://schemas.microsoft.com/office/drawing/2014/main" id="{D54AEC4F-A460-3348-B775-585F97F2EE13}"/>
              </a:ext>
            </a:extLst>
          </p:cNvPr>
          <p:cNvSpPr txBox="1"/>
          <p:nvPr/>
        </p:nvSpPr>
        <p:spPr>
          <a:xfrm>
            <a:off x="272304" y="630450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kumimoji="1" sz="2000" b="1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364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1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血糖測試片</a:t>
            </a:r>
            <a:endParaRPr lang="en-US" altLang="zh-TW" sz="1400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cs typeface="Arial" panose="020B0604020202020204" pitchFamily="34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0FF5A7EE-2735-C042-9D24-A8FC614627D5}"/>
              </a:ext>
            </a:extLst>
          </p:cNvPr>
          <p:cNvSpPr txBox="1"/>
          <p:nvPr/>
        </p:nvSpPr>
        <p:spPr>
          <a:xfrm>
            <a:off x="9458580" y="183346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b="1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電子薄膜</a:t>
            </a:r>
            <a:endParaRPr kumimoji="1" lang="en-US" altLang="zh-TW" sz="2400" b="1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kumimoji="1" lang="zh-TW" altLang="en-US" sz="2400" b="1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電容式電子薄膜</a:t>
            </a:r>
            <a:endParaRPr kumimoji="1" lang="en-US" altLang="zh-TW" sz="2400" b="1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="" xmlns:a16="http://schemas.microsoft.com/office/drawing/2014/main" id="{E2AFC5D7-C862-C243-B957-60BA6DFEFC88}"/>
              </a:ext>
            </a:extLst>
          </p:cNvPr>
          <p:cNvSpPr txBox="1"/>
          <p:nvPr/>
        </p:nvSpPr>
        <p:spPr>
          <a:xfrm>
            <a:off x="292006" y="3536180"/>
            <a:ext cx="295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kumimoji="1" sz="2000" b="1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36400" dist="50800" dir="5400000" sy="-100000" algn="bl" rotWithShape="0"/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sz="2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可調式電阻電子薄膜</a:t>
            </a:r>
            <a:endParaRPr lang="en-US" altLang="zh-TW" sz="2400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cs typeface="Arial" panose="020B0604020202020204" pitchFamily="34" charset="0"/>
            </a:endParaRPr>
          </a:p>
          <a:p>
            <a:r>
              <a:rPr lang="en-US" altLang="zh-TW" sz="2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Mini LED </a:t>
            </a:r>
            <a:r>
              <a:rPr lang="zh-TW" altLang="en-US" sz="2400" dirty="0">
                <a:effectLst>
                  <a:outerShdw blurRad="327245" dist="50800" dir="5400000" sx="5000" sy="5000" algn="ctr" rotWithShape="0">
                    <a:srgbClr val="000000"/>
                  </a:outerShdw>
                  <a:reflection stA="30000" endPos="25000" dist="50800" dir="5400000" sy="-100000" algn="bl" rotWithShape="0"/>
                </a:effectLst>
                <a:cs typeface="Arial" panose="020B0604020202020204" pitchFamily="34" charset="0"/>
              </a:rPr>
              <a:t>背光模組</a:t>
            </a:r>
            <a:endParaRPr lang="en-US" altLang="zh-TW" sz="2400" dirty="0">
              <a:effectLst>
                <a:outerShdw blurRad="327245" dist="50800" dir="5400000" sx="5000" sy="5000" algn="ctr" rotWithShape="0">
                  <a:srgbClr val="000000"/>
                </a:outerShdw>
                <a:reflection stA="30000" endPos="25000" dist="50800" dir="5400000" sy="-100000" algn="bl" rotWithShape="0"/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E747740-FE6F-3A46-8BCD-226BEBD6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	</a:t>
            </a:r>
            <a:r>
              <a:rPr kumimoji="1" lang="zh-TW" altLang="en-US" dirty="0"/>
              <a:t>消費電子產品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351C8C78-0ACA-B846-AC89-A4B55C4C7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18" y="4322577"/>
            <a:ext cx="2537743" cy="2535424"/>
          </a:xfrm>
          <a:prstGeom prst="flowChartManualInput">
            <a:avLst/>
          </a:prstGeom>
        </p:spPr>
      </p:pic>
      <p:sp>
        <p:nvSpPr>
          <p:cNvPr id="10" name="object 163">
            <a:extLst>
              <a:ext uri="{FF2B5EF4-FFF2-40B4-BE49-F238E27FC236}">
                <a16:creationId xmlns="" xmlns:a16="http://schemas.microsoft.com/office/drawing/2014/main" id="{3BCB9EB4-E590-A747-A489-5CB0972BC224}"/>
              </a:ext>
            </a:extLst>
          </p:cNvPr>
          <p:cNvSpPr/>
          <p:nvPr/>
        </p:nvSpPr>
        <p:spPr>
          <a:xfrm>
            <a:off x="478518" y="1678250"/>
            <a:ext cx="2829901" cy="14248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341794F-1F98-024D-81A8-3D9A555AC616}"/>
              </a:ext>
            </a:extLst>
          </p:cNvPr>
          <p:cNvSpPr txBox="1"/>
          <p:nvPr/>
        </p:nvSpPr>
        <p:spPr>
          <a:xfrm>
            <a:off x="754103" y="326027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可調式電阻電子薄膜</a:t>
            </a:r>
          </a:p>
        </p:txBody>
      </p:sp>
      <p:pic>
        <p:nvPicPr>
          <p:cNvPr id="12" name="Picture 2" descr="電子鼓選購指南(含2020年最新型號比較推介) - 選購指南- 最新資訊- 友和YOHO - 網購電器及電子產品">
            <a:extLst>
              <a:ext uri="{FF2B5EF4-FFF2-40B4-BE49-F238E27FC236}">
                <a16:creationId xmlns="" xmlns:a16="http://schemas.microsoft.com/office/drawing/2014/main" id="{FB9EFE54-BFA8-D04F-B7A8-7AEEE81EB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3"/>
          <a:stretch/>
        </p:blipFill>
        <p:spPr bwMode="auto">
          <a:xfrm>
            <a:off x="9058898" y="4214561"/>
            <a:ext cx="2669305" cy="2654339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05DCC639-E7A9-FF41-BE6A-560953F510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48" y="1605608"/>
            <a:ext cx="2442022" cy="1628015"/>
          </a:xfrm>
          <a:prstGeom prst="rect">
            <a:avLst/>
          </a:prstGeom>
        </p:spPr>
      </p:pic>
      <p:pic>
        <p:nvPicPr>
          <p:cNvPr id="15" name="圖片 14" descr="一張含有 綠色 的圖片&#10;&#10;自動產生的描述">
            <a:extLst>
              <a:ext uri="{FF2B5EF4-FFF2-40B4-BE49-F238E27FC236}">
                <a16:creationId xmlns="" xmlns:a16="http://schemas.microsoft.com/office/drawing/2014/main" id="{7610E23E-90EA-4C40-9CBE-0E71A36975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290" y="1192684"/>
            <a:ext cx="1535907" cy="102393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51E9E2B2-3F1A-B645-80F9-231B1B17DB39}"/>
              </a:ext>
            </a:extLst>
          </p:cNvPr>
          <p:cNvSpPr txBox="1"/>
          <p:nvPr/>
        </p:nvSpPr>
        <p:spPr>
          <a:xfrm>
            <a:off x="9802450" y="39236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電子樂器</a:t>
            </a:r>
          </a:p>
        </p:txBody>
      </p:sp>
      <p:pic>
        <p:nvPicPr>
          <p:cNvPr id="18" name="圖片 17" descr="一張含有 文字, 電子用品, 鍵盤 的圖片&#10;&#10;自動產生的描述">
            <a:extLst>
              <a:ext uri="{FF2B5EF4-FFF2-40B4-BE49-F238E27FC236}">
                <a16:creationId xmlns="" xmlns:a16="http://schemas.microsoft.com/office/drawing/2014/main" id="{7062CE04-475C-C948-A7B7-212DE6434A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955" y="4320677"/>
            <a:ext cx="2537743" cy="2607620"/>
          </a:xfrm>
          <a:prstGeom prst="flowChartManualInpu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733F139E-BD83-6747-9DD8-6A9AC84906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086" y="1572836"/>
            <a:ext cx="2807686" cy="1871791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43B4E794-FB92-BF44-B5AD-94B4F910EC6F}"/>
              </a:ext>
            </a:extLst>
          </p:cNvPr>
          <p:cNvSpPr txBox="1"/>
          <p:nvPr/>
        </p:nvSpPr>
        <p:spPr>
          <a:xfrm>
            <a:off x="1100352" y="39236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遊戲機控制器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34062FAA-41C9-1348-A049-EF0C6D2DFA84}"/>
              </a:ext>
            </a:extLst>
          </p:cNvPr>
          <p:cNvSpPr txBox="1"/>
          <p:nvPr/>
        </p:nvSpPr>
        <p:spPr>
          <a:xfrm>
            <a:off x="5240581" y="39236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筆電、桌機鍵盤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93FE2302-50CD-9B48-9AC6-59F6EC5FD93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20439" y="1303865"/>
            <a:ext cx="1961998" cy="2615997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7A944DFC-9A38-4A41-9B01-045556B68476}"/>
              </a:ext>
            </a:extLst>
          </p:cNvPr>
          <p:cNvSpPr txBox="1"/>
          <p:nvPr/>
        </p:nvSpPr>
        <p:spPr>
          <a:xfrm>
            <a:off x="3724464" y="327383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筆電、桌機電子薄膜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6F5D5747-661C-6E42-A5CA-406063513F7E}"/>
              </a:ext>
            </a:extLst>
          </p:cNvPr>
          <p:cNvSpPr txBox="1"/>
          <p:nvPr/>
        </p:nvSpPr>
        <p:spPr>
          <a:xfrm>
            <a:off x="6700283" y="3260272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Mini LED</a:t>
            </a:r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背光模組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DFC1B300-DF27-D74E-9BE5-D5C568371BE6}"/>
              </a:ext>
            </a:extLst>
          </p:cNvPr>
          <p:cNvSpPr txBox="1"/>
          <p:nvPr/>
        </p:nvSpPr>
        <p:spPr>
          <a:xfrm>
            <a:off x="9579287" y="32272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觸控薄膜開關</a:t>
            </a:r>
          </a:p>
        </p:txBody>
      </p:sp>
    </p:spTree>
    <p:extLst>
      <p:ext uri="{BB962C8B-B14F-4D97-AF65-F5344CB8AC3E}">
        <p14:creationId xmlns:p14="http://schemas.microsoft.com/office/powerpoint/2010/main" val="90202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HF RFID Tag (Set of 5) Australia">
            <a:extLst>
              <a:ext uri="{FF2B5EF4-FFF2-40B4-BE49-F238E27FC236}">
                <a16:creationId xmlns="" xmlns:a16="http://schemas.microsoft.com/office/drawing/2014/main" id="{C8411CE6-B128-334F-8ECA-99B071113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825" t="11360" r="6525" b="16071"/>
          <a:stretch/>
        </p:blipFill>
        <p:spPr bwMode="auto">
          <a:xfrm>
            <a:off x="770021" y="1270130"/>
            <a:ext cx="2460419" cy="20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E747740-FE6F-3A46-8BCD-226BEBD6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	</a:t>
            </a:r>
            <a:r>
              <a:rPr kumimoji="1" lang="zh-TW" altLang="en-US" dirty="0"/>
              <a:t>工業電子產品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351C8C78-0ACA-B846-AC89-A4B55C4C78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45"/>
          <a:stretch/>
        </p:blipFill>
        <p:spPr>
          <a:xfrm>
            <a:off x="467609" y="4322576"/>
            <a:ext cx="2548652" cy="2546323"/>
          </a:xfrm>
          <a:prstGeom prst="flowChartManualInput">
            <a:avLst/>
          </a:prstGeom>
          <a:ln>
            <a:solidFill>
              <a:schemeClr val="accent3"/>
            </a:solidFill>
          </a:ln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341794F-1F98-024D-81A8-3D9A555AC616}"/>
              </a:ext>
            </a:extLst>
          </p:cNvPr>
          <p:cNvSpPr txBox="1"/>
          <p:nvPr/>
        </p:nvSpPr>
        <p:spPr>
          <a:xfrm>
            <a:off x="1083419" y="335478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電路印刷薄膜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51E9E2B2-3F1A-B645-80F9-231B1B17DB39}"/>
              </a:ext>
            </a:extLst>
          </p:cNvPr>
          <p:cNvSpPr txBox="1"/>
          <p:nvPr/>
        </p:nvSpPr>
        <p:spPr>
          <a:xfrm>
            <a:off x="9802450" y="39236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智慧家電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7062CE04-475C-C948-A7B7-212DE6434A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955" y="4320677"/>
            <a:ext cx="2537743" cy="2607620"/>
          </a:xfrm>
          <a:prstGeom prst="flowChartManualInpu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43B4E794-FB92-BF44-B5AD-94B4F910EC6F}"/>
              </a:ext>
            </a:extLst>
          </p:cNvPr>
          <p:cNvSpPr txBox="1"/>
          <p:nvPr/>
        </p:nvSpPr>
        <p:spPr>
          <a:xfrm>
            <a:off x="1215341" y="392360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RFID Tag</a:t>
            </a:r>
            <a:endParaRPr kumimoji="1"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34062FAA-41C9-1348-A049-EF0C6D2DFA84}"/>
              </a:ext>
            </a:extLst>
          </p:cNvPr>
          <p:cNvSpPr txBox="1"/>
          <p:nvPr/>
        </p:nvSpPr>
        <p:spPr>
          <a:xfrm>
            <a:off x="5240581" y="3923605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</a:t>
            </a:r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保密防護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7A944DFC-9A38-4A41-9B01-045556B68476}"/>
              </a:ext>
            </a:extLst>
          </p:cNvPr>
          <p:cNvSpPr txBox="1"/>
          <p:nvPr/>
        </p:nvSpPr>
        <p:spPr>
          <a:xfrm>
            <a:off x="4061601" y="327315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 Mesh</a:t>
            </a:r>
            <a:endParaRPr kumimoji="1"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6F5D5747-661C-6E42-A5CA-406063513F7E}"/>
              </a:ext>
            </a:extLst>
          </p:cNvPr>
          <p:cNvSpPr txBox="1"/>
          <p:nvPr/>
        </p:nvSpPr>
        <p:spPr>
          <a:xfrm>
            <a:off x="6700283" y="3260272"/>
            <a:ext cx="151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 Mesh</a:t>
            </a:r>
            <a:endParaRPr kumimoji="1"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DFC1B300-DF27-D74E-9BE5-D5C568371BE6}"/>
              </a:ext>
            </a:extLst>
          </p:cNvPr>
          <p:cNvSpPr txBox="1"/>
          <p:nvPr/>
        </p:nvSpPr>
        <p:spPr>
          <a:xfrm>
            <a:off x="9368143" y="3229995"/>
            <a:ext cx="190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電容式薄膜開關</a:t>
            </a:r>
          </a:p>
        </p:txBody>
      </p:sp>
      <p:pic>
        <p:nvPicPr>
          <p:cNvPr id="17" name="圖片 16" descr="一張含有 箭 的圖片&#10;&#10;自動產生的描述">
            <a:extLst>
              <a:ext uri="{FF2B5EF4-FFF2-40B4-BE49-F238E27FC236}">
                <a16:creationId xmlns="" xmlns:a16="http://schemas.microsoft.com/office/drawing/2014/main" id="{B50A7383-C5A7-684F-A701-E11DFB6AD3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440" y="1253806"/>
            <a:ext cx="3195184" cy="2004452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="" xmlns:a16="http://schemas.microsoft.com/office/drawing/2014/main" id="{6767511C-1DF7-F84A-904C-14AA2C94E3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576" y="4237920"/>
            <a:ext cx="2636815" cy="2607620"/>
          </a:xfrm>
          <a:prstGeom prst="flowChartManualInput">
            <a:avLst/>
          </a:prstGeom>
        </p:spPr>
      </p:pic>
      <p:sp>
        <p:nvSpPr>
          <p:cNvPr id="36" name="object 35">
            <a:extLst>
              <a:ext uri="{FF2B5EF4-FFF2-40B4-BE49-F238E27FC236}">
                <a16:creationId xmlns="" xmlns:a16="http://schemas.microsoft.com/office/drawing/2014/main" id="{C1D9C6D8-584A-2A4C-BE86-11E484BE97B7}"/>
              </a:ext>
            </a:extLst>
          </p:cNvPr>
          <p:cNvSpPr/>
          <p:nvPr/>
        </p:nvSpPr>
        <p:spPr>
          <a:xfrm>
            <a:off x="6215063" y="1350710"/>
            <a:ext cx="2111855" cy="1929377"/>
          </a:xfrm>
          <a:prstGeom prst="rect">
            <a:avLst/>
          </a:prstGeom>
          <a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49" b="91903" l="0" r="97966">
                          <a14:foregroundMark x1="21695" y1="9312" x2="15932" y2="4453"/>
                          <a14:foregroundMark x1="10169" y1="9717" x2="5424" y2="34008"/>
                          <a14:foregroundMark x1="5424" y1="34008" x2="6102" y2="36437"/>
                          <a14:foregroundMark x1="4746" y1="17409" x2="0" y2="25911"/>
                          <a14:foregroundMark x1="87797" y1="59514" x2="94237" y2="59919"/>
                          <a14:foregroundMark x1="90169" y1="69231" x2="98305" y2="76113"/>
                          <a14:foregroundMark x1="66780" y1="80162" x2="73220" y2="91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4" name="圖片 33" descr="一張含有 遊戲 的圖片&#10;&#10;自動產生的描述">
            <a:extLst>
              <a:ext uri="{FF2B5EF4-FFF2-40B4-BE49-F238E27FC236}">
                <a16:creationId xmlns="" xmlns:a16="http://schemas.microsoft.com/office/drawing/2014/main" id="{2FD11F67-FAC1-5D43-9271-1165D586AD3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331" y="1253806"/>
            <a:ext cx="2949339" cy="19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E747740-FE6F-3A46-8BCD-226BEBD6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	</a:t>
            </a:r>
            <a:r>
              <a:rPr kumimoji="1" lang="zh-TW" altLang="en-US" dirty="0"/>
              <a:t>醫療電子產品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FB9EFE54-BFA8-D04F-B7A8-7AEEE81E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0060" y="4237920"/>
            <a:ext cx="2669305" cy="2654339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7062CE04-475C-C948-A7B7-212DE6434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9384" y="4261280"/>
            <a:ext cx="2537743" cy="2607620"/>
          </a:xfrm>
          <a:prstGeom prst="flowChartManualInput">
            <a:avLst/>
          </a:prstGeom>
        </p:spPr>
      </p:pic>
      <p:pic>
        <p:nvPicPr>
          <p:cNvPr id="27" name="IMG_3248.jpeg" descr="IMG_3248.jpeg">
            <a:extLst>
              <a:ext uri="{FF2B5EF4-FFF2-40B4-BE49-F238E27FC236}">
                <a16:creationId xmlns="" xmlns:a16="http://schemas.microsoft.com/office/drawing/2014/main" id="{1FC9168D-B7BF-A94A-9125-349189DD84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2" b="89807" l="4917" r="96811">
                        <a14:foregroundMark x1="31495" y1="67663" x2="23389" y2="66960"/>
                        <a14:foregroundMark x1="23389" y1="66960" x2="16346" y2="58875"/>
                        <a14:foregroundMark x1="16346" y1="58875" x2="4983" y2="33919"/>
                        <a14:foregroundMark x1="4983" y1="33919" x2="13887" y2="26538"/>
                        <a14:foregroundMark x1="13887" y1="26538" x2="19668" y2="26538"/>
                        <a14:foregroundMark x1="70831" y1="36555" x2="86711" y2="34798"/>
                        <a14:foregroundMark x1="86711" y1="34798" x2="96811" y2="34798"/>
                        <a14:foregroundMark x1="96811" y1="34798" x2="89900" y2="45343"/>
                        <a14:foregroundMark x1="89900" y1="45343" x2="73887" y2="47627"/>
                        <a14:foregroundMark x1="73887" y1="47627" x2="72824" y2="47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92" y="1602430"/>
            <a:ext cx="3508345" cy="1412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图片 2">
            <a:extLst>
              <a:ext uri="{FF2B5EF4-FFF2-40B4-BE49-F238E27FC236}">
                <a16:creationId xmlns="" xmlns:a16="http://schemas.microsoft.com/office/drawing/2014/main" id="{F2FB9C82-4F7E-044B-AFEC-99F80F535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365" y="1646946"/>
            <a:ext cx="3208001" cy="1323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図 4" descr="図 4">
            <a:extLst>
              <a:ext uri="{FF2B5EF4-FFF2-40B4-BE49-F238E27FC236}">
                <a16:creationId xmlns="" xmlns:a16="http://schemas.microsoft.com/office/drawing/2014/main" id="{91E00FF8-E1EE-8D46-BE38-C6EB690A27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43" b="89143" l="3594" r="96563">
                        <a14:foregroundMark x1="3594" y1="44571" x2="13906" y2="60571"/>
                        <a14:foregroundMark x1="13906" y1="60571" x2="27031" y2="60571"/>
                        <a14:foregroundMark x1="27031" y1="60571" x2="32188" y2="58857"/>
                        <a14:foregroundMark x1="3594" y1="67429" x2="16094" y2="70286"/>
                        <a14:foregroundMark x1="16094" y1="70286" x2="28906" y2="68571"/>
                        <a14:foregroundMark x1="28906" y1="68571" x2="29688" y2="68571"/>
                        <a14:foregroundMark x1="75313" y1="54857" x2="96563" y2="60000"/>
                        <a14:foregroundMark x1="29063" y1="38286" x2="40625" y2="38286"/>
                        <a14:foregroundMark x1="40625" y1="38286" x2="45156" y2="40571"/>
                        <a14:foregroundMark x1="30781" y1="38286" x2="38906" y2="36571"/>
                        <a14:foregroundMark x1="70156" y1="50857" x2="81875" y2="52000"/>
                        <a14:foregroundMark x1="29375" y1="34857" x2="33906" y2="3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113" y="1566208"/>
            <a:ext cx="2979600" cy="1283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2CB7291F-6187-654D-93DD-9D7250F71AB4}"/>
              </a:ext>
            </a:extLst>
          </p:cNvPr>
          <p:cNvSpPr txBox="1"/>
          <p:nvPr/>
        </p:nvSpPr>
        <p:spPr>
          <a:xfrm>
            <a:off x="2038637" y="320633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ECG</a:t>
            </a:r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心電圖貼片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765DC391-6D9A-D745-BE68-334DACC386BC}"/>
              </a:ext>
            </a:extLst>
          </p:cNvPr>
          <p:cNvSpPr txBox="1"/>
          <p:nvPr/>
        </p:nvSpPr>
        <p:spPr>
          <a:xfrm>
            <a:off x="5392665" y="321096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EEG</a:t>
            </a:r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腦波貼片</a:t>
            </a:r>
            <a:endParaRPr kumimoji="1"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3EC78595-0D50-634A-99CB-18DFFBE9315A}"/>
              </a:ext>
            </a:extLst>
          </p:cNvPr>
          <p:cNvSpPr txBox="1"/>
          <p:nvPr/>
        </p:nvSpPr>
        <p:spPr>
          <a:xfrm>
            <a:off x="9045367" y="32109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血糖貼片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="" xmlns:a16="http://schemas.microsoft.com/office/drawing/2014/main" id="{B31AA9C8-DB18-A146-9297-6A47A6C39BD4}"/>
              </a:ext>
            </a:extLst>
          </p:cNvPr>
          <p:cNvSpPr txBox="1"/>
          <p:nvPr/>
        </p:nvSpPr>
        <p:spPr>
          <a:xfrm>
            <a:off x="2793425" y="38919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生物電波辨識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="" xmlns:a16="http://schemas.microsoft.com/office/drawing/2014/main" id="{05D7409E-2420-F840-82A3-11A809F98BB9}"/>
              </a:ext>
            </a:extLst>
          </p:cNvPr>
          <p:cNvSpPr txBox="1"/>
          <p:nvPr/>
        </p:nvSpPr>
        <p:spPr>
          <a:xfrm>
            <a:off x="7479882" y="39928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生物電波辨識</a:t>
            </a:r>
          </a:p>
        </p:txBody>
      </p:sp>
    </p:spTree>
    <p:extLst>
      <p:ext uri="{BB962C8B-B14F-4D97-AF65-F5344CB8AC3E}">
        <p14:creationId xmlns:p14="http://schemas.microsoft.com/office/powerpoint/2010/main" val="3419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E747740-FE6F-3A46-8BCD-226BEBD6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	</a:t>
            </a:r>
            <a:r>
              <a:rPr kumimoji="1" lang="zh-TW" altLang="en-US" dirty="0"/>
              <a:t>車用電子產品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351C8C78-0ACA-B846-AC89-A4B55C4C7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592" y="4305113"/>
            <a:ext cx="2537743" cy="2535424"/>
          </a:xfrm>
          <a:prstGeom prst="flowChartManualInpu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7062CE04-475C-C948-A7B7-212DE6434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204" y="4232917"/>
            <a:ext cx="2537743" cy="2607620"/>
          </a:xfrm>
          <a:prstGeom prst="flowChartManualInpu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6F5D5747-661C-6E42-A5CA-406063513F7E}"/>
              </a:ext>
            </a:extLst>
          </p:cNvPr>
          <p:cNvSpPr txBox="1"/>
          <p:nvPr/>
        </p:nvSpPr>
        <p:spPr>
          <a:xfrm>
            <a:off x="8231245" y="340036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透明導電油墨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EC203FFB-7F95-224B-879F-29CE8EAAC9A4}"/>
              </a:ext>
            </a:extLst>
          </p:cNvPr>
          <p:cNvSpPr txBox="1"/>
          <p:nvPr/>
        </p:nvSpPr>
        <p:spPr>
          <a:xfrm>
            <a:off x="2824216" y="392410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安全帶警示感應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="" xmlns:a16="http://schemas.microsoft.com/office/drawing/2014/main" id="{D2581D77-35F9-2A43-BCF0-A84ED4D1E9E6}"/>
              </a:ext>
            </a:extLst>
          </p:cNvPr>
          <p:cNvSpPr txBox="1"/>
          <p:nvPr/>
        </p:nvSpPr>
        <p:spPr>
          <a:xfrm>
            <a:off x="8231245" y="392410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車用觸控開關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="" xmlns:a16="http://schemas.microsoft.com/office/drawing/2014/main" id="{80EF4C42-9489-6B48-8F8B-FB4BCB05D773}"/>
              </a:ext>
            </a:extLst>
          </p:cNvPr>
          <p:cNvSpPr txBox="1"/>
          <p:nvPr/>
        </p:nvSpPr>
        <p:spPr>
          <a:xfrm>
            <a:off x="2939632" y="35492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乘客壓力感知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C0C64C4-DE6A-FE47-B06C-FB32E0A257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658">
            <a:off x="2128144" y="1352416"/>
            <a:ext cx="3396865" cy="226457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5D41518-5E15-0D45-A402-F73B71D99B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5122">
            <a:off x="7653153" y="801076"/>
            <a:ext cx="2877972" cy="29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9" id="{F106139E-7E76-7849-BD53-495025327AE1}" vid="{BBB5809C-36D4-D44F-A90E-558A82CCB65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多面向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多面向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多面向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多面向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多面向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多面向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多面向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多面向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多面向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佈景主題</Template>
  <TotalTime>2440</TotalTime>
  <Words>542</Words>
  <Application>Microsoft Office PowerPoint</Application>
  <PresentationFormat>寬螢幕</PresentationFormat>
  <Paragraphs>216</Paragraphs>
  <Slides>16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微軟正黑體</vt:lpstr>
      <vt:lpstr>新細明體</vt:lpstr>
      <vt:lpstr>Arial</vt:lpstr>
      <vt:lpstr>Calibri</vt:lpstr>
      <vt:lpstr>Trebuchet MS</vt:lpstr>
      <vt:lpstr>Office 佈景主題</vt:lpstr>
      <vt:lpstr>科嘉(開曼)股份有限公司</vt:lpstr>
      <vt:lpstr>關於我們</vt:lpstr>
      <vt:lpstr>公司核心 - QDCST</vt:lpstr>
      <vt:lpstr>  服務與生產基地</vt:lpstr>
      <vt:lpstr> 解決方案 &amp; 產品運用</vt:lpstr>
      <vt:lpstr> 消費電子產品</vt:lpstr>
      <vt:lpstr> 工業電子產品</vt:lpstr>
      <vt:lpstr> 醫療電子產品</vt:lpstr>
      <vt:lpstr> 車用電子產品</vt:lpstr>
      <vt:lpstr> 電子薄膜生產及品管流程</vt:lpstr>
      <vt:lpstr>  服務客戶群</vt:lpstr>
      <vt:lpstr>  客戶分佈</vt:lpstr>
      <vt:lpstr> 科嘉營運概況</vt:lpstr>
      <vt:lpstr> 科嘉營運概況</vt:lpstr>
      <vt:lpstr>永續發展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JA Group</dc:title>
  <dc:creator>S Hank</dc:creator>
  <cp:lastModifiedBy>VIC YEH</cp:lastModifiedBy>
  <cp:revision>791</cp:revision>
  <cp:lastPrinted>2021-11-30T02:25:11Z</cp:lastPrinted>
  <dcterms:created xsi:type="dcterms:W3CDTF">2021-10-28T08:20:46Z</dcterms:created>
  <dcterms:modified xsi:type="dcterms:W3CDTF">2021-11-30T05:39:01Z</dcterms:modified>
</cp:coreProperties>
</file>